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4136" r:id="rId2"/>
    <p:sldId id="4181" r:id="rId3"/>
    <p:sldId id="4169" r:id="rId4"/>
    <p:sldId id="4170" r:id="rId5"/>
    <p:sldId id="4160" r:id="rId6"/>
    <p:sldId id="4158" r:id="rId7"/>
    <p:sldId id="4171" r:id="rId8"/>
    <p:sldId id="4157" r:id="rId9"/>
    <p:sldId id="4163" r:id="rId10"/>
    <p:sldId id="4190" r:id="rId11"/>
    <p:sldId id="4196" r:id="rId12"/>
    <p:sldId id="415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17"/>
    <p:restoredTop sz="95946"/>
  </p:normalViewPr>
  <p:slideViewPr>
    <p:cSldViewPr snapToGrid="0" snapToObjects="1" showGuides="1">
      <p:cViewPr varScale="1">
        <p:scale>
          <a:sx n="115" d="100"/>
          <a:sy n="115" d="100"/>
        </p:scale>
        <p:origin x="816" y="208"/>
      </p:cViewPr>
      <p:guideLst>
        <p:guide orient="horz" pos="2136"/>
        <p:guide pos="39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444F4-AFBB-C449-98A2-03E0C749658C}" type="datetimeFigureOut">
              <a:rPr lang="en-US" smtClean="0"/>
              <a:t>5/11/23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29ADA-A98A-644D-84C3-0478F6133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197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7988a6b4fc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7988a6b4fc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374823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7988a6b4fc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7988a6b4fc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315140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7988a6b4fc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7988a6b4fc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97362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920AA-F1A6-5242-BCF9-CEDAE23742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568CCF-F372-7441-8C90-54F4D08EB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7AC17-E570-C945-9F80-CD66F4D0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136E1-0076-B242-9C9D-756A8AFDB053}" type="datetimeFigureOut">
              <a:rPr lang="en-US" smtClean="0"/>
              <a:t>5/11/23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F6318-CEA4-9E42-8369-6F2B5F836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2B2A2-3C1B-1D42-AFAA-9FE11358D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9CD61-5D1D-CA47-859F-4AED64EA67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891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89F30-F3EE-EF49-98B4-7F458BB2E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5BC115-D442-0446-B125-8DB650783A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F202B-481B-6248-9481-313F67705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136E1-0076-B242-9C9D-756A8AFDB053}" type="datetimeFigureOut">
              <a:rPr lang="en-US" smtClean="0"/>
              <a:t>5/11/23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0C752-9D1A-164B-9FCB-9CE5161F3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F73D6-FF6E-4840-A67E-8AAC67591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9CD61-5D1D-CA47-859F-4AED64EA67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668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8B76DD-418C-DE49-B06D-7B89421A56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8FFB54-41A9-994F-B0B1-39F86585E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487A3-6889-7C47-BE49-54BD2F1D2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136E1-0076-B242-9C9D-756A8AFDB053}" type="datetimeFigureOut">
              <a:rPr lang="en-US" smtClean="0"/>
              <a:t>5/11/23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01102-91F7-B841-A2BD-F7CAFA318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072D5-6394-EB4A-AD7B-D90BBB5D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9CD61-5D1D-CA47-859F-4AED64EA67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113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5">
  <p:cSld name="Title + Design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ctrTitle"/>
          </p:nvPr>
        </p:nvSpPr>
        <p:spPr>
          <a:xfrm>
            <a:off x="2619802" y="470467"/>
            <a:ext cx="69524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0569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012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B078A-5FFC-DE4E-A605-D45C642F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C4887-2B83-DF4A-AF55-6A88EFE05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FB1C1-9830-484A-962B-8A133DB7E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136E1-0076-B242-9C9D-756A8AFDB053}" type="datetimeFigureOut">
              <a:rPr lang="en-US" smtClean="0"/>
              <a:t>5/11/23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97A62-9C3E-7040-A7EC-343EE39DA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E4771-6B4F-7243-A7AA-7F3190142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9CD61-5D1D-CA47-859F-4AED64EA67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445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FAAC-C624-3E48-994D-DCC97ABEB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E098A-871B-6A46-B487-2B7B0D843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C91C3-7037-2947-B3E8-52C433B8A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136E1-0076-B242-9C9D-756A8AFDB053}" type="datetimeFigureOut">
              <a:rPr lang="en-US" smtClean="0"/>
              <a:t>5/11/23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50ABD-02AD-FC47-99F7-3DFBC1FE6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6933-90D9-C546-9784-D5E77268F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9CD61-5D1D-CA47-859F-4AED64EA67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210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285A0-085D-A341-BE9A-C631EB76B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B138A-3D05-1645-8989-B8DC08E6A8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8316A-634C-864C-8DDE-813F6905CE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18757-9F48-7B4E-A98C-63EFFE048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136E1-0076-B242-9C9D-756A8AFDB053}" type="datetimeFigureOut">
              <a:rPr lang="en-US" smtClean="0"/>
              <a:t>5/11/23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9772-D93D-CC4B-99FE-064D9A1E6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0C865-4A89-044D-83D6-AC59D688A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9CD61-5D1D-CA47-859F-4AED64EA67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43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CC9E7-DACF-9244-BAA1-F3E08562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D0178-F256-954A-99F3-2466899F2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DE077-8B9A-3C4D-98BF-371042297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FEAB6D-336A-5244-AB14-5C2042906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4D665F-DE47-EF49-ACA3-AFCD5E937C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CB02D5-1811-5142-9DA9-31CB97934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136E1-0076-B242-9C9D-756A8AFDB053}" type="datetimeFigureOut">
              <a:rPr lang="en-US" smtClean="0"/>
              <a:t>5/11/23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EDBA44-CD2A-EA4C-9B4D-917E82DCD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12D888-DA7A-CB4E-8CD5-0F1365359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9CD61-5D1D-CA47-859F-4AED64EA67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595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BFA0E-20D0-3D44-9D9C-61777B848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1997B8-45EF-144B-BFE2-1260F8937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136E1-0076-B242-9C9D-756A8AFDB053}" type="datetimeFigureOut">
              <a:rPr lang="en-US" smtClean="0"/>
              <a:t>5/11/23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31F7E-D5ED-B54B-9C64-94D4AED7E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7A31FC-7952-2E4A-8D2F-FDB9FFF5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9CD61-5D1D-CA47-859F-4AED64EA67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20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5F4F6E-6B71-2441-97CC-1728A32DF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136E1-0076-B242-9C9D-756A8AFDB053}" type="datetimeFigureOut">
              <a:rPr lang="en-US" smtClean="0"/>
              <a:t>5/11/23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98A8B6-362C-1C49-8593-C7E5020E9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6E452-5780-F14B-BA88-56AB459F2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9CD61-5D1D-CA47-859F-4AED64EA67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685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22E26-EEBF-6440-8FC7-35DA59E57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E0985-E19E-2C4F-97EF-577B9BB15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550524-015E-4F49-9F47-45A970830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3F2F52-13F9-F34A-9CF6-2C7E7CFD1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136E1-0076-B242-9C9D-756A8AFDB053}" type="datetimeFigureOut">
              <a:rPr lang="en-US" smtClean="0"/>
              <a:t>5/11/23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3E22C9-FFBF-A44D-B961-691C04E75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ADF02E-702A-BA4C-9FBA-5366ED29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9CD61-5D1D-CA47-859F-4AED64EA67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843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28561-0906-5E46-BB29-01C8D9CDD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3C6F18-8812-E642-8C23-2627A86CDA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EF0ED-8E00-274D-8C7C-DAA418A19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CD9DC-8978-2C47-B882-57E013DF1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136E1-0076-B242-9C9D-756A8AFDB053}" type="datetimeFigureOut">
              <a:rPr lang="en-US" smtClean="0"/>
              <a:t>5/11/23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041ED0-A9A3-8E49-8CFB-C0564AD11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43DAC3-DFDF-6549-85C4-F313CBD6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9CD61-5D1D-CA47-859F-4AED64EA67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42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A15AE1-AA1B-6349-8F10-8270F0F8A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F2D5C-12BB-2741-8161-279E9EC27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72ED7-7BBA-CB46-8E21-F5D0E56F99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136E1-0076-B242-9C9D-756A8AFDB053}" type="datetimeFigureOut">
              <a:rPr lang="en-US" smtClean="0"/>
              <a:t>5/11/23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C1DDD-63FD-054D-BF6E-C70C50034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207E1-FEB8-FB41-941E-2388C9840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9CD61-5D1D-CA47-859F-4AED64EA67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64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CC284F-6C58-5F13-45A8-F6531AB07F9B}"/>
              </a:ext>
            </a:extLst>
          </p:cNvPr>
          <p:cNvSpPr txBox="1"/>
          <p:nvPr/>
        </p:nvSpPr>
        <p:spPr>
          <a:xfrm>
            <a:off x="6859100" y="5518624"/>
            <a:ext cx="3770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DM Sans" pitchFamily="2" charset="77"/>
              </a:rPr>
              <a:t>U.S. Patent No. 11,195,210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F6690E-1089-3A85-E525-BC93543BE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" y="5408683"/>
            <a:ext cx="4234760" cy="571606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FDF8442-57AC-5237-A9C1-2A9DF6C08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550" y="834724"/>
            <a:ext cx="5575300" cy="375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CB6A94-9BBB-CFC0-5720-BE44260AD006}"/>
              </a:ext>
            </a:extLst>
          </p:cNvPr>
          <p:cNvSpPr txBox="1"/>
          <p:nvPr/>
        </p:nvSpPr>
        <p:spPr>
          <a:xfrm>
            <a:off x="3567580" y="4588618"/>
            <a:ext cx="5230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Ad Tech That Reduces Carbon Emissions</a:t>
            </a:r>
          </a:p>
        </p:txBody>
      </p:sp>
    </p:spTree>
    <p:extLst>
      <p:ext uri="{BB962C8B-B14F-4D97-AF65-F5344CB8AC3E}">
        <p14:creationId xmlns:p14="http://schemas.microsoft.com/office/powerpoint/2010/main" val="1413480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F0DF18-C199-C5DA-1C4E-FB94BF9425C1}"/>
              </a:ext>
            </a:extLst>
          </p:cNvPr>
          <p:cNvSpPr txBox="1"/>
          <p:nvPr/>
        </p:nvSpPr>
        <p:spPr>
          <a:xfrm>
            <a:off x="2704029" y="833059"/>
            <a:ext cx="153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Ad Delivery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F3C5F19-1AEB-B901-AD83-8887CF1A800B}"/>
              </a:ext>
            </a:extLst>
          </p:cNvPr>
          <p:cNvSpPr txBox="1"/>
          <p:nvPr/>
        </p:nvSpPr>
        <p:spPr>
          <a:xfrm>
            <a:off x="8579907" y="694559"/>
            <a:ext cx="2632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2nd-4th Ad Delivery Using</a:t>
            </a:r>
          </a:p>
          <a:p>
            <a:pPr algn="ctr"/>
            <a:r>
              <a:rPr lang="en-US" dirty="0"/>
              <a:t>Sequency™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488606E-5AF3-83D4-75DB-E6EB8DF45C5D}"/>
              </a:ext>
            </a:extLst>
          </p:cNvPr>
          <p:cNvSpPr txBox="1"/>
          <p:nvPr/>
        </p:nvSpPr>
        <p:spPr>
          <a:xfrm>
            <a:off x="2986897" y="6423399"/>
            <a:ext cx="2578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Plus ALL the Cookie Syncs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1739132-F445-CB21-76E2-0B905F73C1E4}"/>
              </a:ext>
            </a:extLst>
          </p:cNvPr>
          <p:cNvSpPr/>
          <p:nvPr/>
        </p:nvSpPr>
        <p:spPr>
          <a:xfrm>
            <a:off x="10891895" y="4516532"/>
            <a:ext cx="584200" cy="5081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DSP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6517F52-C5E9-98E2-A02D-8C64C4F61A72}"/>
              </a:ext>
            </a:extLst>
          </p:cNvPr>
          <p:cNvSpPr/>
          <p:nvPr/>
        </p:nvSpPr>
        <p:spPr>
          <a:xfrm>
            <a:off x="8311554" y="4431180"/>
            <a:ext cx="726141" cy="632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SSP</a:t>
            </a:r>
          </a:p>
        </p:txBody>
      </p:sp>
      <p:pic>
        <p:nvPicPr>
          <p:cNvPr id="76" name="Picture 75" descr="Homemade chocolate chip cookie top view">
            <a:extLst>
              <a:ext uri="{FF2B5EF4-FFF2-40B4-BE49-F238E27FC236}">
                <a16:creationId xmlns:a16="http://schemas.microsoft.com/office/drawing/2014/main" id="{88F54587-3BBC-C8D5-3FB4-31DA2E49B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8390" y="5531691"/>
            <a:ext cx="1016000" cy="874131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C4DE3217-8AE6-B563-88C5-2F841203E121}"/>
              </a:ext>
            </a:extLst>
          </p:cNvPr>
          <p:cNvSpPr txBox="1"/>
          <p:nvPr/>
        </p:nvSpPr>
        <p:spPr>
          <a:xfrm>
            <a:off x="8394856" y="6375671"/>
            <a:ext cx="2845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Cookie Sync for Ads 2-4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00C8BBC-BEE3-1345-9EAC-79438342135D}"/>
              </a:ext>
            </a:extLst>
          </p:cNvPr>
          <p:cNvSpPr txBox="1"/>
          <p:nvPr/>
        </p:nvSpPr>
        <p:spPr>
          <a:xfrm>
            <a:off x="9528641" y="5284626"/>
            <a:ext cx="7354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ADB5AA0-D321-54DA-5FAA-9F578A0E6829}"/>
              </a:ext>
            </a:extLst>
          </p:cNvPr>
          <p:cNvSpPr/>
          <p:nvPr/>
        </p:nvSpPr>
        <p:spPr>
          <a:xfrm>
            <a:off x="3390084" y="4990646"/>
            <a:ext cx="204181" cy="250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1" name="Picture 90" descr="Logo&#10;&#10;Description automatically generated">
            <a:extLst>
              <a:ext uri="{FF2B5EF4-FFF2-40B4-BE49-F238E27FC236}">
                <a16:creationId xmlns:a16="http://schemas.microsoft.com/office/drawing/2014/main" id="{8F3E7064-9038-04FE-0A79-56F70B1A5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27" y="229018"/>
            <a:ext cx="1242019" cy="837443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A25A101E-106A-B0BB-778A-46C5E4E5B734}"/>
              </a:ext>
            </a:extLst>
          </p:cNvPr>
          <p:cNvSpPr txBox="1"/>
          <p:nvPr/>
        </p:nvSpPr>
        <p:spPr>
          <a:xfrm>
            <a:off x="2852973" y="112997"/>
            <a:ext cx="6740949" cy="65659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700" b="1" spc="-145" dirty="0">
                <a:solidFill>
                  <a:schemeClr val="tx2"/>
                </a:solidFill>
                <a:latin typeface="DM Sans" pitchFamily="2" charset="77"/>
              </a:rPr>
              <a:t>Sequency™ PMP Reduces CO2</a:t>
            </a:r>
          </a:p>
        </p:txBody>
      </p:sp>
      <p:sp>
        <p:nvSpPr>
          <p:cNvPr id="95" name="Right Arrow 94">
            <a:extLst>
              <a:ext uri="{FF2B5EF4-FFF2-40B4-BE49-F238E27FC236}">
                <a16:creationId xmlns:a16="http://schemas.microsoft.com/office/drawing/2014/main" id="{5B85FEEF-114A-D7BE-E4AD-332A16A44B3B}"/>
              </a:ext>
            </a:extLst>
          </p:cNvPr>
          <p:cNvSpPr/>
          <p:nvPr/>
        </p:nvSpPr>
        <p:spPr>
          <a:xfrm>
            <a:off x="9667239" y="4536416"/>
            <a:ext cx="59690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7" name="Picture 96" descr="A picture containing text, screenshot, electronics, display&#10;&#10;Description automatically generated">
            <a:extLst>
              <a:ext uri="{FF2B5EF4-FFF2-40B4-BE49-F238E27FC236}">
                <a16:creationId xmlns:a16="http://schemas.microsoft.com/office/drawing/2014/main" id="{15AFEFA3-6CD2-FCDC-84A6-0BE816A63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148" y="1156506"/>
            <a:ext cx="3963969" cy="3020529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8E650EF6-ADD9-9FA5-7D38-BF57C30B9D0A}"/>
              </a:ext>
            </a:extLst>
          </p:cNvPr>
          <p:cNvSpPr txBox="1"/>
          <p:nvPr/>
        </p:nvSpPr>
        <p:spPr>
          <a:xfrm>
            <a:off x="5009794" y="3762686"/>
            <a:ext cx="190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*135 Bid Requests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DC0BCF9-3837-2836-2B94-EA491ADDB9CE}"/>
              </a:ext>
            </a:extLst>
          </p:cNvPr>
          <p:cNvSpPr/>
          <p:nvPr/>
        </p:nvSpPr>
        <p:spPr>
          <a:xfrm>
            <a:off x="4222021" y="5542423"/>
            <a:ext cx="1016000" cy="8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0" name="Picture 69" descr="Homemade chocolate chip cookie top view">
            <a:extLst>
              <a:ext uri="{FF2B5EF4-FFF2-40B4-BE49-F238E27FC236}">
                <a16:creationId xmlns:a16="http://schemas.microsoft.com/office/drawing/2014/main" id="{5DC36283-D4E9-90A8-B996-DADFE6B43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949" y="5585080"/>
            <a:ext cx="1016000" cy="874131"/>
          </a:xfrm>
          <a:prstGeom prst="rect">
            <a:avLst/>
          </a:prstGeom>
        </p:spPr>
      </p:pic>
      <p:pic>
        <p:nvPicPr>
          <p:cNvPr id="103" name="Picture 102" descr="A picture containing text, screenshot, electronics, display&#10;&#10;Description automatically generated">
            <a:extLst>
              <a:ext uri="{FF2B5EF4-FFF2-40B4-BE49-F238E27FC236}">
                <a16:creationId xmlns:a16="http://schemas.microsoft.com/office/drawing/2014/main" id="{C9D8E6D8-FB88-E20C-243D-B90CAACFC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8166" y="1294473"/>
            <a:ext cx="3738289" cy="2903526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50FE1D35-0B84-5E01-3A48-1FBE9BBD887F}"/>
              </a:ext>
            </a:extLst>
          </p:cNvPr>
          <p:cNvSpPr txBox="1"/>
          <p:nvPr/>
        </p:nvSpPr>
        <p:spPr>
          <a:xfrm>
            <a:off x="8295194" y="402631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SSP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01B5F1A-D052-448F-A0E6-C9238AE5C403}"/>
              </a:ext>
            </a:extLst>
          </p:cNvPr>
          <p:cNvSpPr txBox="1"/>
          <p:nvPr/>
        </p:nvSpPr>
        <p:spPr>
          <a:xfrm>
            <a:off x="10823159" y="4030566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DSP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D325657-98B9-9BF8-D81C-8AD7DCE58BD3}"/>
              </a:ext>
            </a:extLst>
          </p:cNvPr>
          <p:cNvSpPr txBox="1"/>
          <p:nvPr/>
        </p:nvSpPr>
        <p:spPr>
          <a:xfrm>
            <a:off x="-35044" y="6187186"/>
            <a:ext cx="2092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*Jounce Media Data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B7704E2-43E6-8432-E234-1CBF30ED565A}"/>
              </a:ext>
            </a:extLst>
          </p:cNvPr>
          <p:cNvSpPr/>
          <p:nvPr/>
        </p:nvSpPr>
        <p:spPr>
          <a:xfrm>
            <a:off x="4093835" y="4905748"/>
            <a:ext cx="351165" cy="29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3" name="Picture 132" descr="Diagram&#10;&#10;Description automatically generated">
            <a:extLst>
              <a:ext uri="{FF2B5EF4-FFF2-40B4-BE49-F238E27FC236}">
                <a16:creationId xmlns:a16="http://schemas.microsoft.com/office/drawing/2014/main" id="{3E8B3AF2-31E0-A72A-1D75-AA7858A7D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9400" y="4149605"/>
            <a:ext cx="3240920" cy="213101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EF3E35F-3FB2-B8E3-5A39-D6C94184E0D3}"/>
              </a:ext>
            </a:extLst>
          </p:cNvPr>
          <p:cNvSpPr txBox="1"/>
          <p:nvPr/>
        </p:nvSpPr>
        <p:spPr>
          <a:xfrm>
            <a:off x="103972" y="3688879"/>
            <a:ext cx="145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*Average 27 SSPs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26205816-493C-0642-35A8-15D146289E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180" r="32456" b="67712"/>
          <a:stretch/>
        </p:blipFill>
        <p:spPr>
          <a:xfrm>
            <a:off x="2677651" y="4506382"/>
            <a:ext cx="1697678" cy="1113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0518B1-4F6F-A9EB-BDB1-81ED38A31BD1}"/>
              </a:ext>
            </a:extLst>
          </p:cNvPr>
          <p:cNvSpPr txBox="1"/>
          <p:nvPr/>
        </p:nvSpPr>
        <p:spPr>
          <a:xfrm>
            <a:off x="1807681" y="4135627"/>
            <a:ext cx="2329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*Average 20 DSP Integrations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397FD1-D0FA-747E-727F-2B93A7E77196}"/>
              </a:ext>
            </a:extLst>
          </p:cNvPr>
          <p:cNvSpPr txBox="1"/>
          <p:nvPr/>
        </p:nvSpPr>
        <p:spPr>
          <a:xfrm>
            <a:off x="3860692" y="4669590"/>
            <a:ext cx="1233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*25% Get Bids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B803A28-B633-2370-CB37-12F61BC7E83B}"/>
              </a:ext>
            </a:extLst>
          </p:cNvPr>
          <p:cNvSpPr/>
          <p:nvPr/>
        </p:nvSpPr>
        <p:spPr>
          <a:xfrm>
            <a:off x="4277768" y="4942212"/>
            <a:ext cx="710420" cy="3745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air of blue headphones&#10;&#10;Description automatically generated">
            <a:extLst>
              <a:ext uri="{FF2B5EF4-FFF2-40B4-BE49-F238E27FC236}">
                <a16:creationId xmlns:a16="http://schemas.microsoft.com/office/drawing/2014/main" id="{AEB74CC6-7DAC-9D1E-D52E-56D73F0146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09" y="4398702"/>
            <a:ext cx="2081954" cy="1427319"/>
          </a:xfrm>
          <a:prstGeom prst="rect">
            <a:avLst/>
          </a:prstGeom>
        </p:spPr>
      </p:pic>
      <p:sp>
        <p:nvSpPr>
          <p:cNvPr id="87" name="Right Arrow 86">
            <a:extLst>
              <a:ext uri="{FF2B5EF4-FFF2-40B4-BE49-F238E27FC236}">
                <a16:creationId xmlns:a16="http://schemas.microsoft.com/office/drawing/2014/main" id="{C3FDC05C-22E9-21C8-0193-66644FFD8932}"/>
              </a:ext>
            </a:extLst>
          </p:cNvPr>
          <p:cNvSpPr/>
          <p:nvPr/>
        </p:nvSpPr>
        <p:spPr>
          <a:xfrm>
            <a:off x="2038401" y="4864691"/>
            <a:ext cx="710420" cy="3745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85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6" grpId="0"/>
      <p:bldP spid="71" grpId="0"/>
      <p:bldP spid="74" grpId="0" animBg="1"/>
      <p:bldP spid="75" grpId="0" animBg="1"/>
      <p:bldP spid="79" grpId="0"/>
      <p:bldP spid="80" grpId="0"/>
      <p:bldP spid="95" grpId="0" animBg="1"/>
      <p:bldP spid="100" grpId="0"/>
      <p:bldP spid="78" grpId="0"/>
      <p:bldP spid="77" grpId="0"/>
      <p:bldP spid="104" grpId="0"/>
      <p:bldP spid="41" grpId="0"/>
      <p:bldP spid="5" grpId="0"/>
      <p:bldP spid="6" grpId="0"/>
      <p:bldP spid="7" grpId="0" animBg="1"/>
      <p:bldP spid="8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00">
            <a:extLst>
              <a:ext uri="{FF2B5EF4-FFF2-40B4-BE49-F238E27FC236}">
                <a16:creationId xmlns:a16="http://schemas.microsoft.com/office/drawing/2014/main" id="{427B9946-302D-144A-8A9C-8C2332A12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2759" y="2424007"/>
            <a:ext cx="447683" cy="546559"/>
          </a:xfrm>
          <a:custGeom>
            <a:avLst/>
            <a:gdLst>
              <a:gd name="T0" fmla="*/ 385 w 719"/>
              <a:gd name="T1" fmla="*/ 664 h 876"/>
              <a:gd name="T2" fmla="*/ 398 w 719"/>
              <a:gd name="T3" fmla="*/ 591 h 876"/>
              <a:gd name="T4" fmla="*/ 253 w 719"/>
              <a:gd name="T5" fmla="*/ 699 h 876"/>
              <a:gd name="T6" fmla="*/ 330 w 719"/>
              <a:gd name="T7" fmla="*/ 707 h 876"/>
              <a:gd name="T8" fmla="*/ 385 w 719"/>
              <a:gd name="T9" fmla="*/ 664 h 876"/>
              <a:gd name="T10" fmla="*/ 362 w 719"/>
              <a:gd name="T11" fmla="*/ 219 h 876"/>
              <a:gd name="T12" fmla="*/ 351 w 719"/>
              <a:gd name="T13" fmla="*/ 279 h 876"/>
              <a:gd name="T14" fmla="*/ 474 w 719"/>
              <a:gd name="T15" fmla="*/ 181 h 876"/>
              <a:gd name="T16" fmla="*/ 411 w 719"/>
              <a:gd name="T17" fmla="*/ 179 h 876"/>
              <a:gd name="T18" fmla="*/ 362 w 719"/>
              <a:gd name="T19" fmla="*/ 219 h 876"/>
              <a:gd name="T20" fmla="*/ 130 w 719"/>
              <a:gd name="T21" fmla="*/ 764 h 876"/>
              <a:gd name="T22" fmla="*/ 17 w 719"/>
              <a:gd name="T23" fmla="*/ 610 h 876"/>
              <a:gd name="T24" fmla="*/ 43 w 719"/>
              <a:gd name="T25" fmla="*/ 428 h 876"/>
              <a:gd name="T26" fmla="*/ 172 w 719"/>
              <a:gd name="T27" fmla="*/ 504 h 876"/>
              <a:gd name="T28" fmla="*/ 156 w 719"/>
              <a:gd name="T29" fmla="*/ 585 h 876"/>
              <a:gd name="T30" fmla="*/ 310 w 719"/>
              <a:gd name="T31" fmla="*/ 458 h 876"/>
              <a:gd name="T32" fmla="*/ 296 w 719"/>
              <a:gd name="T33" fmla="*/ 441 h 876"/>
              <a:gd name="T34" fmla="*/ 281 w 719"/>
              <a:gd name="T35" fmla="*/ 425 h 876"/>
              <a:gd name="T36" fmla="*/ 203 w 719"/>
              <a:gd name="T37" fmla="*/ 288 h 876"/>
              <a:gd name="T38" fmla="*/ 229 w 719"/>
              <a:gd name="T39" fmla="*/ 152 h 876"/>
              <a:gd name="T40" fmla="*/ 360 w 719"/>
              <a:gd name="T41" fmla="*/ 52 h 876"/>
              <a:gd name="T42" fmla="*/ 535 w 719"/>
              <a:gd name="T43" fmla="*/ 77 h 876"/>
              <a:gd name="T44" fmla="*/ 645 w 719"/>
              <a:gd name="T45" fmla="*/ 37 h 876"/>
              <a:gd name="T46" fmla="*/ 598 w 719"/>
              <a:gd name="T47" fmla="*/ 116 h 876"/>
              <a:gd name="T48" fmla="*/ 702 w 719"/>
              <a:gd name="T49" fmla="*/ 258 h 876"/>
              <a:gd name="T50" fmla="*/ 550 w 719"/>
              <a:gd name="T51" fmla="*/ 344 h 876"/>
              <a:gd name="T52" fmla="*/ 562 w 719"/>
              <a:gd name="T53" fmla="*/ 283 h 876"/>
              <a:gd name="T54" fmla="*/ 535 w 719"/>
              <a:gd name="T55" fmla="*/ 223 h 876"/>
              <a:gd name="T56" fmla="*/ 431 w 719"/>
              <a:gd name="T57" fmla="*/ 399 h 876"/>
              <a:gd name="T58" fmla="*/ 443 w 719"/>
              <a:gd name="T59" fmla="*/ 413 h 876"/>
              <a:gd name="T60" fmla="*/ 455 w 719"/>
              <a:gd name="T61" fmla="*/ 427 h 876"/>
              <a:gd name="T62" fmla="*/ 522 w 719"/>
              <a:gd name="T63" fmla="*/ 521 h 876"/>
              <a:gd name="T64" fmla="*/ 552 w 719"/>
              <a:gd name="T65" fmla="*/ 621 h 876"/>
              <a:gd name="T66" fmla="*/ 520 w 719"/>
              <a:gd name="T67" fmla="*/ 732 h 876"/>
              <a:gd name="T68" fmla="*/ 441 w 719"/>
              <a:gd name="T69" fmla="*/ 810 h 876"/>
              <a:gd name="T70" fmla="*/ 327 w 719"/>
              <a:gd name="T71" fmla="*/ 839 h 876"/>
              <a:gd name="T72" fmla="*/ 150 w 719"/>
              <a:gd name="T73" fmla="*/ 875 h 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19" h="876">
                <a:moveTo>
                  <a:pt x="385" y="664"/>
                </a:moveTo>
                <a:lnTo>
                  <a:pt x="385" y="664"/>
                </a:lnTo>
                <a:cubicBezTo>
                  <a:pt x="400" y="638"/>
                  <a:pt x="404" y="614"/>
                  <a:pt x="398" y="591"/>
                </a:cubicBezTo>
                <a:lnTo>
                  <a:pt x="398" y="591"/>
                </a:lnTo>
                <a:cubicBezTo>
                  <a:pt x="391" y="567"/>
                  <a:pt x="379" y="543"/>
                  <a:pt x="360" y="518"/>
                </a:cubicBezTo>
                <a:lnTo>
                  <a:pt x="253" y="699"/>
                </a:lnTo>
                <a:lnTo>
                  <a:pt x="253" y="699"/>
                </a:lnTo>
                <a:cubicBezTo>
                  <a:pt x="281" y="710"/>
                  <a:pt x="307" y="714"/>
                  <a:pt x="330" y="707"/>
                </a:cubicBezTo>
                <a:lnTo>
                  <a:pt x="330" y="707"/>
                </a:lnTo>
                <a:cubicBezTo>
                  <a:pt x="353" y="701"/>
                  <a:pt x="372" y="686"/>
                  <a:pt x="385" y="664"/>
                </a:cubicBezTo>
                <a:close/>
                <a:moveTo>
                  <a:pt x="362" y="219"/>
                </a:moveTo>
                <a:lnTo>
                  <a:pt x="362" y="219"/>
                </a:lnTo>
                <a:cubicBezTo>
                  <a:pt x="349" y="239"/>
                  <a:pt x="346" y="260"/>
                  <a:pt x="351" y="279"/>
                </a:cubicBezTo>
                <a:lnTo>
                  <a:pt x="351" y="279"/>
                </a:lnTo>
                <a:cubicBezTo>
                  <a:pt x="355" y="299"/>
                  <a:pt x="365" y="318"/>
                  <a:pt x="381" y="339"/>
                </a:cubicBezTo>
                <a:lnTo>
                  <a:pt x="474" y="181"/>
                </a:lnTo>
                <a:lnTo>
                  <a:pt x="474" y="181"/>
                </a:lnTo>
                <a:cubicBezTo>
                  <a:pt x="452" y="173"/>
                  <a:pt x="431" y="173"/>
                  <a:pt x="411" y="179"/>
                </a:cubicBezTo>
                <a:lnTo>
                  <a:pt x="411" y="179"/>
                </a:lnTo>
                <a:cubicBezTo>
                  <a:pt x="390" y="185"/>
                  <a:pt x="374" y="198"/>
                  <a:pt x="362" y="219"/>
                </a:cubicBezTo>
                <a:close/>
                <a:moveTo>
                  <a:pt x="86" y="837"/>
                </a:moveTo>
                <a:lnTo>
                  <a:pt x="130" y="764"/>
                </a:lnTo>
                <a:lnTo>
                  <a:pt x="130" y="764"/>
                </a:lnTo>
                <a:cubicBezTo>
                  <a:pt x="72" y="720"/>
                  <a:pt x="34" y="669"/>
                  <a:pt x="17" y="610"/>
                </a:cubicBezTo>
                <a:lnTo>
                  <a:pt x="17" y="610"/>
                </a:lnTo>
                <a:cubicBezTo>
                  <a:pt x="0" y="551"/>
                  <a:pt x="9" y="490"/>
                  <a:pt x="43" y="428"/>
                </a:cubicBezTo>
                <a:lnTo>
                  <a:pt x="172" y="504"/>
                </a:lnTo>
                <a:lnTo>
                  <a:pt x="172" y="504"/>
                </a:lnTo>
                <a:cubicBezTo>
                  <a:pt x="158" y="531"/>
                  <a:pt x="153" y="558"/>
                  <a:pt x="156" y="585"/>
                </a:cubicBezTo>
                <a:lnTo>
                  <a:pt x="156" y="585"/>
                </a:lnTo>
                <a:cubicBezTo>
                  <a:pt x="159" y="613"/>
                  <a:pt x="171" y="637"/>
                  <a:pt x="192" y="659"/>
                </a:cubicBezTo>
                <a:lnTo>
                  <a:pt x="310" y="458"/>
                </a:lnTo>
                <a:lnTo>
                  <a:pt x="310" y="458"/>
                </a:lnTo>
                <a:cubicBezTo>
                  <a:pt x="305" y="452"/>
                  <a:pt x="301" y="447"/>
                  <a:pt x="296" y="441"/>
                </a:cubicBezTo>
                <a:lnTo>
                  <a:pt x="296" y="441"/>
                </a:lnTo>
                <a:cubicBezTo>
                  <a:pt x="291" y="436"/>
                  <a:pt x="286" y="430"/>
                  <a:pt x="281" y="425"/>
                </a:cubicBezTo>
                <a:lnTo>
                  <a:pt x="281" y="425"/>
                </a:lnTo>
                <a:cubicBezTo>
                  <a:pt x="240" y="376"/>
                  <a:pt x="214" y="331"/>
                  <a:pt x="203" y="288"/>
                </a:cubicBezTo>
                <a:lnTo>
                  <a:pt x="203" y="288"/>
                </a:lnTo>
                <a:cubicBezTo>
                  <a:pt x="193" y="244"/>
                  <a:pt x="201" y="199"/>
                  <a:pt x="229" y="152"/>
                </a:cubicBezTo>
                <a:lnTo>
                  <a:pt x="229" y="152"/>
                </a:lnTo>
                <a:cubicBezTo>
                  <a:pt x="261" y="98"/>
                  <a:pt x="304" y="64"/>
                  <a:pt x="360" y="52"/>
                </a:cubicBezTo>
                <a:lnTo>
                  <a:pt x="360" y="52"/>
                </a:lnTo>
                <a:cubicBezTo>
                  <a:pt x="416" y="40"/>
                  <a:pt x="474" y="48"/>
                  <a:pt x="535" y="77"/>
                </a:cubicBezTo>
                <a:lnTo>
                  <a:pt x="581" y="0"/>
                </a:lnTo>
                <a:lnTo>
                  <a:pt x="645" y="37"/>
                </a:lnTo>
                <a:lnTo>
                  <a:pt x="598" y="116"/>
                </a:lnTo>
                <a:lnTo>
                  <a:pt x="598" y="116"/>
                </a:lnTo>
                <a:cubicBezTo>
                  <a:pt x="653" y="156"/>
                  <a:pt x="687" y="203"/>
                  <a:pt x="702" y="258"/>
                </a:cubicBezTo>
                <a:lnTo>
                  <a:pt x="702" y="258"/>
                </a:lnTo>
                <a:cubicBezTo>
                  <a:pt x="718" y="311"/>
                  <a:pt x="710" y="366"/>
                  <a:pt x="681" y="421"/>
                </a:cubicBezTo>
                <a:lnTo>
                  <a:pt x="550" y="344"/>
                </a:lnTo>
                <a:lnTo>
                  <a:pt x="550" y="344"/>
                </a:lnTo>
                <a:cubicBezTo>
                  <a:pt x="561" y="324"/>
                  <a:pt x="564" y="305"/>
                  <a:pt x="562" y="283"/>
                </a:cubicBezTo>
                <a:lnTo>
                  <a:pt x="562" y="283"/>
                </a:lnTo>
                <a:cubicBezTo>
                  <a:pt x="561" y="261"/>
                  <a:pt x="552" y="241"/>
                  <a:pt x="535" y="223"/>
                </a:cubicBezTo>
                <a:lnTo>
                  <a:pt x="431" y="399"/>
                </a:lnTo>
                <a:lnTo>
                  <a:pt x="431" y="399"/>
                </a:lnTo>
                <a:cubicBezTo>
                  <a:pt x="435" y="404"/>
                  <a:pt x="439" y="409"/>
                  <a:pt x="443" y="413"/>
                </a:cubicBezTo>
                <a:lnTo>
                  <a:pt x="443" y="413"/>
                </a:lnTo>
                <a:cubicBezTo>
                  <a:pt x="447" y="418"/>
                  <a:pt x="452" y="422"/>
                  <a:pt x="455" y="427"/>
                </a:cubicBezTo>
                <a:lnTo>
                  <a:pt x="455" y="427"/>
                </a:lnTo>
                <a:cubicBezTo>
                  <a:pt x="482" y="459"/>
                  <a:pt x="504" y="490"/>
                  <a:pt x="522" y="521"/>
                </a:cubicBezTo>
                <a:lnTo>
                  <a:pt x="522" y="521"/>
                </a:lnTo>
                <a:cubicBezTo>
                  <a:pt x="540" y="553"/>
                  <a:pt x="551" y="586"/>
                  <a:pt x="552" y="621"/>
                </a:cubicBezTo>
                <a:lnTo>
                  <a:pt x="552" y="621"/>
                </a:lnTo>
                <a:cubicBezTo>
                  <a:pt x="554" y="655"/>
                  <a:pt x="543" y="693"/>
                  <a:pt x="520" y="732"/>
                </a:cubicBezTo>
                <a:lnTo>
                  <a:pt x="520" y="732"/>
                </a:lnTo>
                <a:cubicBezTo>
                  <a:pt x="500" y="765"/>
                  <a:pt x="474" y="791"/>
                  <a:pt x="441" y="810"/>
                </a:cubicBezTo>
                <a:lnTo>
                  <a:pt x="441" y="810"/>
                </a:lnTo>
                <a:cubicBezTo>
                  <a:pt x="408" y="829"/>
                  <a:pt x="370" y="839"/>
                  <a:pt x="327" y="839"/>
                </a:cubicBezTo>
                <a:lnTo>
                  <a:pt x="327" y="839"/>
                </a:lnTo>
                <a:cubicBezTo>
                  <a:pt x="285" y="839"/>
                  <a:pt x="240" y="827"/>
                  <a:pt x="193" y="802"/>
                </a:cubicBezTo>
                <a:lnTo>
                  <a:pt x="150" y="875"/>
                </a:lnTo>
                <a:lnTo>
                  <a:pt x="86" y="8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41" name="Freeform 321">
            <a:extLst>
              <a:ext uri="{FF2B5EF4-FFF2-40B4-BE49-F238E27FC236}">
                <a16:creationId xmlns:a16="http://schemas.microsoft.com/office/drawing/2014/main" id="{2E02BB5A-19D3-C041-BE99-69AD3A28E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0087" y="1587102"/>
            <a:ext cx="27465" cy="738814"/>
          </a:xfrm>
          <a:custGeom>
            <a:avLst/>
            <a:gdLst>
              <a:gd name="T0" fmla="*/ 42 w 43"/>
              <a:gd name="T1" fmla="*/ 1186 h 1187"/>
              <a:gd name="T2" fmla="*/ 0 w 43"/>
              <a:gd name="T3" fmla="*/ 1186 h 1187"/>
              <a:gd name="T4" fmla="*/ 0 w 43"/>
              <a:gd name="T5" fmla="*/ 0 h 1187"/>
              <a:gd name="T6" fmla="*/ 42 w 43"/>
              <a:gd name="T7" fmla="*/ 0 h 1187"/>
              <a:gd name="T8" fmla="*/ 42 w 43"/>
              <a:gd name="T9" fmla="*/ 1186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1187">
                <a:moveTo>
                  <a:pt x="42" y="1186"/>
                </a:moveTo>
                <a:lnTo>
                  <a:pt x="0" y="1186"/>
                </a:lnTo>
                <a:lnTo>
                  <a:pt x="0" y="0"/>
                </a:lnTo>
                <a:lnTo>
                  <a:pt x="42" y="0"/>
                </a:lnTo>
                <a:lnTo>
                  <a:pt x="42" y="1186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42" name="Freeform 322">
            <a:extLst>
              <a:ext uri="{FF2B5EF4-FFF2-40B4-BE49-F238E27FC236}">
                <a16:creationId xmlns:a16="http://schemas.microsoft.com/office/drawing/2014/main" id="{FECE8A34-46C4-434E-A3BD-E9891D24A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5" y="1944150"/>
            <a:ext cx="892619" cy="27465"/>
          </a:xfrm>
          <a:custGeom>
            <a:avLst/>
            <a:gdLst>
              <a:gd name="T0" fmla="*/ 1432 w 1433"/>
              <a:gd name="T1" fmla="*/ 42 h 43"/>
              <a:gd name="T2" fmla="*/ 0 w 1433"/>
              <a:gd name="T3" fmla="*/ 42 h 43"/>
              <a:gd name="T4" fmla="*/ 0 w 1433"/>
              <a:gd name="T5" fmla="*/ 0 h 43"/>
              <a:gd name="T6" fmla="*/ 1432 w 1433"/>
              <a:gd name="T7" fmla="*/ 0 h 43"/>
              <a:gd name="T8" fmla="*/ 1432 w 1433"/>
              <a:gd name="T9" fmla="*/ 42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3" h="43">
                <a:moveTo>
                  <a:pt x="1432" y="42"/>
                </a:moveTo>
                <a:lnTo>
                  <a:pt x="0" y="42"/>
                </a:lnTo>
                <a:lnTo>
                  <a:pt x="0" y="0"/>
                </a:lnTo>
                <a:lnTo>
                  <a:pt x="1432" y="0"/>
                </a:lnTo>
                <a:lnTo>
                  <a:pt x="1432" y="42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44" name="Freeform 324">
            <a:extLst>
              <a:ext uri="{FF2B5EF4-FFF2-40B4-BE49-F238E27FC236}">
                <a16:creationId xmlns:a16="http://schemas.microsoft.com/office/drawing/2014/main" id="{229F20BC-F3BD-DE40-8D65-D251EE901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58861"/>
            <a:ext cx="892619" cy="27465"/>
          </a:xfrm>
          <a:custGeom>
            <a:avLst/>
            <a:gdLst>
              <a:gd name="T0" fmla="*/ 1432 w 1433"/>
              <a:gd name="T1" fmla="*/ 43 h 44"/>
              <a:gd name="T2" fmla="*/ 0 w 1433"/>
              <a:gd name="T3" fmla="*/ 43 h 44"/>
              <a:gd name="T4" fmla="*/ 0 w 1433"/>
              <a:gd name="T5" fmla="*/ 0 h 44"/>
              <a:gd name="T6" fmla="*/ 1432 w 1433"/>
              <a:gd name="T7" fmla="*/ 0 h 44"/>
              <a:gd name="T8" fmla="*/ 1432 w 1433"/>
              <a:gd name="T9" fmla="*/ 4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3" h="44">
                <a:moveTo>
                  <a:pt x="1432" y="43"/>
                </a:moveTo>
                <a:lnTo>
                  <a:pt x="0" y="43"/>
                </a:lnTo>
                <a:lnTo>
                  <a:pt x="0" y="0"/>
                </a:lnTo>
                <a:lnTo>
                  <a:pt x="1432" y="0"/>
                </a:lnTo>
                <a:lnTo>
                  <a:pt x="1432" y="43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46" name="Freeform 326">
            <a:extLst>
              <a:ext uri="{FF2B5EF4-FFF2-40B4-BE49-F238E27FC236}">
                <a16:creationId xmlns:a16="http://schemas.microsoft.com/office/drawing/2014/main" id="{4432D4F7-1C49-3C4C-A126-43F0C615C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403" y="4241378"/>
            <a:ext cx="27465" cy="738816"/>
          </a:xfrm>
          <a:custGeom>
            <a:avLst/>
            <a:gdLst>
              <a:gd name="T0" fmla="*/ 42 w 43"/>
              <a:gd name="T1" fmla="*/ 1185 h 1186"/>
              <a:gd name="T2" fmla="*/ 0 w 43"/>
              <a:gd name="T3" fmla="*/ 1185 h 1186"/>
              <a:gd name="T4" fmla="*/ 0 w 43"/>
              <a:gd name="T5" fmla="*/ 0 h 1186"/>
              <a:gd name="T6" fmla="*/ 42 w 43"/>
              <a:gd name="T7" fmla="*/ 0 h 1186"/>
              <a:gd name="T8" fmla="*/ 42 w 43"/>
              <a:gd name="T9" fmla="*/ 1185 h 1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1186">
                <a:moveTo>
                  <a:pt x="42" y="1185"/>
                </a:moveTo>
                <a:lnTo>
                  <a:pt x="0" y="1185"/>
                </a:lnTo>
                <a:lnTo>
                  <a:pt x="0" y="0"/>
                </a:lnTo>
                <a:lnTo>
                  <a:pt x="42" y="0"/>
                </a:lnTo>
                <a:lnTo>
                  <a:pt x="42" y="1185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993B57BA-E2DF-474C-B2E9-86D4D4703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3805" y="5129100"/>
            <a:ext cx="158682" cy="161419"/>
          </a:xfrm>
          <a:custGeom>
            <a:avLst/>
            <a:gdLst>
              <a:gd name="connsiteX0" fmla="*/ 137328 w 317364"/>
              <a:gd name="connsiteY0" fmla="*/ 0 h 322837"/>
              <a:gd name="connsiteX1" fmla="*/ 317364 w 317364"/>
              <a:gd name="connsiteY1" fmla="*/ 0 h 322837"/>
              <a:gd name="connsiteX2" fmla="*/ 317364 w 317364"/>
              <a:gd name="connsiteY2" fmla="*/ 322837 h 322837"/>
              <a:gd name="connsiteX3" fmla="*/ 137328 w 317364"/>
              <a:gd name="connsiteY3" fmla="*/ 322837 h 322837"/>
              <a:gd name="connsiteX4" fmla="*/ 0 w 317364"/>
              <a:gd name="connsiteY4" fmla="*/ 0 h 322837"/>
              <a:gd name="connsiteX5" fmla="*/ 119590 w 317364"/>
              <a:gd name="connsiteY5" fmla="*/ 0 h 322837"/>
              <a:gd name="connsiteX6" fmla="*/ 119590 w 317364"/>
              <a:gd name="connsiteY6" fmla="*/ 322837 h 322837"/>
              <a:gd name="connsiteX7" fmla="*/ 0 w 317364"/>
              <a:gd name="connsiteY7" fmla="*/ 322837 h 32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64" h="322837">
                <a:moveTo>
                  <a:pt x="137328" y="0"/>
                </a:moveTo>
                <a:lnTo>
                  <a:pt x="317364" y="0"/>
                </a:lnTo>
                <a:lnTo>
                  <a:pt x="317364" y="322837"/>
                </a:lnTo>
                <a:lnTo>
                  <a:pt x="137328" y="322837"/>
                </a:lnTo>
                <a:close/>
                <a:moveTo>
                  <a:pt x="0" y="0"/>
                </a:moveTo>
                <a:lnTo>
                  <a:pt x="119590" y="0"/>
                </a:lnTo>
                <a:lnTo>
                  <a:pt x="119590" y="322837"/>
                </a:lnTo>
                <a:lnTo>
                  <a:pt x="0" y="322837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EDEE5817-E5D9-6248-9190-347E5B48E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4297" y="5321356"/>
            <a:ext cx="158676" cy="161419"/>
          </a:xfrm>
          <a:custGeom>
            <a:avLst/>
            <a:gdLst>
              <a:gd name="connsiteX0" fmla="*/ 137322 w 317352"/>
              <a:gd name="connsiteY0" fmla="*/ 0 h 322837"/>
              <a:gd name="connsiteX1" fmla="*/ 317352 w 317352"/>
              <a:gd name="connsiteY1" fmla="*/ 0 h 322837"/>
              <a:gd name="connsiteX2" fmla="*/ 317352 w 317352"/>
              <a:gd name="connsiteY2" fmla="*/ 322837 h 322837"/>
              <a:gd name="connsiteX3" fmla="*/ 137322 w 317352"/>
              <a:gd name="connsiteY3" fmla="*/ 322837 h 322837"/>
              <a:gd name="connsiteX4" fmla="*/ 0 w 317352"/>
              <a:gd name="connsiteY4" fmla="*/ 0 h 322837"/>
              <a:gd name="connsiteX5" fmla="*/ 119588 w 317352"/>
              <a:gd name="connsiteY5" fmla="*/ 0 h 322837"/>
              <a:gd name="connsiteX6" fmla="*/ 119588 w 317352"/>
              <a:gd name="connsiteY6" fmla="*/ 322837 h 322837"/>
              <a:gd name="connsiteX7" fmla="*/ 0 w 317352"/>
              <a:gd name="connsiteY7" fmla="*/ 322837 h 32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52" h="322837">
                <a:moveTo>
                  <a:pt x="137322" y="0"/>
                </a:moveTo>
                <a:lnTo>
                  <a:pt x="317352" y="0"/>
                </a:lnTo>
                <a:lnTo>
                  <a:pt x="317352" y="322837"/>
                </a:lnTo>
                <a:lnTo>
                  <a:pt x="137322" y="322837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37"/>
                </a:lnTo>
                <a:lnTo>
                  <a:pt x="0" y="322837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96" name="Freeform 95">
            <a:extLst>
              <a:ext uri="{FF2B5EF4-FFF2-40B4-BE49-F238E27FC236}">
                <a16:creationId xmlns:a16="http://schemas.microsoft.com/office/drawing/2014/main" id="{2DB4FEDC-D643-074E-821B-D7DB3925D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4508" y="5513612"/>
            <a:ext cx="155934" cy="161416"/>
          </a:xfrm>
          <a:custGeom>
            <a:avLst/>
            <a:gdLst>
              <a:gd name="connsiteX0" fmla="*/ 131830 w 311868"/>
              <a:gd name="connsiteY0" fmla="*/ 0 h 322832"/>
              <a:gd name="connsiteX1" fmla="*/ 311868 w 311868"/>
              <a:gd name="connsiteY1" fmla="*/ 0 h 322832"/>
              <a:gd name="connsiteX2" fmla="*/ 311868 w 311868"/>
              <a:gd name="connsiteY2" fmla="*/ 322832 h 322832"/>
              <a:gd name="connsiteX3" fmla="*/ 131830 w 311868"/>
              <a:gd name="connsiteY3" fmla="*/ 322832 h 322832"/>
              <a:gd name="connsiteX4" fmla="*/ 0 w 311868"/>
              <a:gd name="connsiteY4" fmla="*/ 0 h 322832"/>
              <a:gd name="connsiteX5" fmla="*/ 119588 w 311868"/>
              <a:gd name="connsiteY5" fmla="*/ 0 h 322832"/>
              <a:gd name="connsiteX6" fmla="*/ 119588 w 311868"/>
              <a:gd name="connsiteY6" fmla="*/ 322832 h 322832"/>
              <a:gd name="connsiteX7" fmla="*/ 0 w 311868"/>
              <a:gd name="connsiteY7" fmla="*/ 322832 h 32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868" h="322832">
                <a:moveTo>
                  <a:pt x="131830" y="0"/>
                </a:moveTo>
                <a:lnTo>
                  <a:pt x="311868" y="0"/>
                </a:lnTo>
                <a:lnTo>
                  <a:pt x="311868" y="322832"/>
                </a:lnTo>
                <a:lnTo>
                  <a:pt x="131830" y="322832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32"/>
                </a:lnTo>
                <a:lnTo>
                  <a:pt x="0" y="322832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724F19C3-B143-B64F-8D2B-7D8EEDD1E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5542" y="4936843"/>
            <a:ext cx="158676" cy="161419"/>
          </a:xfrm>
          <a:custGeom>
            <a:avLst/>
            <a:gdLst>
              <a:gd name="connsiteX0" fmla="*/ 137321 w 317351"/>
              <a:gd name="connsiteY0" fmla="*/ 0 h 322837"/>
              <a:gd name="connsiteX1" fmla="*/ 317351 w 317351"/>
              <a:gd name="connsiteY1" fmla="*/ 0 h 322837"/>
              <a:gd name="connsiteX2" fmla="*/ 317351 w 317351"/>
              <a:gd name="connsiteY2" fmla="*/ 322837 h 322837"/>
              <a:gd name="connsiteX3" fmla="*/ 137321 w 317351"/>
              <a:gd name="connsiteY3" fmla="*/ 322837 h 322837"/>
              <a:gd name="connsiteX4" fmla="*/ 0 w 317351"/>
              <a:gd name="connsiteY4" fmla="*/ 0 h 322837"/>
              <a:gd name="connsiteX5" fmla="*/ 119588 w 317351"/>
              <a:gd name="connsiteY5" fmla="*/ 0 h 322837"/>
              <a:gd name="connsiteX6" fmla="*/ 119588 w 317351"/>
              <a:gd name="connsiteY6" fmla="*/ 322837 h 322837"/>
              <a:gd name="connsiteX7" fmla="*/ 0 w 317351"/>
              <a:gd name="connsiteY7" fmla="*/ 322837 h 32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51" h="322837">
                <a:moveTo>
                  <a:pt x="137321" y="0"/>
                </a:moveTo>
                <a:lnTo>
                  <a:pt x="317351" y="0"/>
                </a:lnTo>
                <a:lnTo>
                  <a:pt x="317351" y="322837"/>
                </a:lnTo>
                <a:lnTo>
                  <a:pt x="137321" y="322837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37"/>
                </a:lnTo>
                <a:lnTo>
                  <a:pt x="0" y="322837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0" name="Freeform 99">
            <a:extLst>
              <a:ext uri="{FF2B5EF4-FFF2-40B4-BE49-F238E27FC236}">
                <a16:creationId xmlns:a16="http://schemas.microsoft.com/office/drawing/2014/main" id="{B1AA9856-2F8B-C44E-B3AB-9D8483B13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6316" y="5129100"/>
            <a:ext cx="158678" cy="161419"/>
          </a:xfrm>
          <a:custGeom>
            <a:avLst/>
            <a:gdLst>
              <a:gd name="connsiteX0" fmla="*/ 137328 w 317355"/>
              <a:gd name="connsiteY0" fmla="*/ 0 h 322837"/>
              <a:gd name="connsiteX1" fmla="*/ 317355 w 317355"/>
              <a:gd name="connsiteY1" fmla="*/ 0 h 322837"/>
              <a:gd name="connsiteX2" fmla="*/ 317355 w 317355"/>
              <a:gd name="connsiteY2" fmla="*/ 322837 h 322837"/>
              <a:gd name="connsiteX3" fmla="*/ 137328 w 317355"/>
              <a:gd name="connsiteY3" fmla="*/ 322837 h 322837"/>
              <a:gd name="connsiteX4" fmla="*/ 0 w 317355"/>
              <a:gd name="connsiteY4" fmla="*/ 0 h 322837"/>
              <a:gd name="connsiteX5" fmla="*/ 119588 w 317355"/>
              <a:gd name="connsiteY5" fmla="*/ 0 h 322837"/>
              <a:gd name="connsiteX6" fmla="*/ 119588 w 317355"/>
              <a:gd name="connsiteY6" fmla="*/ 322837 h 322837"/>
              <a:gd name="connsiteX7" fmla="*/ 0 w 317355"/>
              <a:gd name="connsiteY7" fmla="*/ 322837 h 32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55" h="322837">
                <a:moveTo>
                  <a:pt x="137328" y="0"/>
                </a:moveTo>
                <a:lnTo>
                  <a:pt x="317355" y="0"/>
                </a:lnTo>
                <a:lnTo>
                  <a:pt x="317355" y="322837"/>
                </a:lnTo>
                <a:lnTo>
                  <a:pt x="137328" y="322837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37"/>
                </a:lnTo>
                <a:lnTo>
                  <a:pt x="0" y="322837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F2E4FF38-55BC-F244-91DA-53E010CB1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2232" y="5321356"/>
            <a:ext cx="155935" cy="161419"/>
          </a:xfrm>
          <a:custGeom>
            <a:avLst/>
            <a:gdLst>
              <a:gd name="connsiteX0" fmla="*/ 131830 w 311869"/>
              <a:gd name="connsiteY0" fmla="*/ 0 h 322837"/>
              <a:gd name="connsiteX1" fmla="*/ 311869 w 311869"/>
              <a:gd name="connsiteY1" fmla="*/ 0 h 322837"/>
              <a:gd name="connsiteX2" fmla="*/ 311869 w 311869"/>
              <a:gd name="connsiteY2" fmla="*/ 322837 h 322837"/>
              <a:gd name="connsiteX3" fmla="*/ 131830 w 311869"/>
              <a:gd name="connsiteY3" fmla="*/ 322837 h 322837"/>
              <a:gd name="connsiteX4" fmla="*/ 0 w 311869"/>
              <a:gd name="connsiteY4" fmla="*/ 0 h 322837"/>
              <a:gd name="connsiteX5" fmla="*/ 119588 w 311869"/>
              <a:gd name="connsiteY5" fmla="*/ 0 h 322837"/>
              <a:gd name="connsiteX6" fmla="*/ 119588 w 311869"/>
              <a:gd name="connsiteY6" fmla="*/ 322837 h 322837"/>
              <a:gd name="connsiteX7" fmla="*/ 0 w 311869"/>
              <a:gd name="connsiteY7" fmla="*/ 322837 h 32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869" h="322837">
                <a:moveTo>
                  <a:pt x="131830" y="0"/>
                </a:moveTo>
                <a:lnTo>
                  <a:pt x="311869" y="0"/>
                </a:lnTo>
                <a:lnTo>
                  <a:pt x="311869" y="322837"/>
                </a:lnTo>
                <a:lnTo>
                  <a:pt x="131830" y="322837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37"/>
                </a:lnTo>
                <a:lnTo>
                  <a:pt x="0" y="322837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4" name="Freeform 103">
            <a:extLst>
              <a:ext uri="{FF2B5EF4-FFF2-40B4-BE49-F238E27FC236}">
                <a16:creationId xmlns:a16="http://schemas.microsoft.com/office/drawing/2014/main" id="{D9B9AD69-2E34-F345-AF81-A9B99813F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6528" y="5513612"/>
            <a:ext cx="155935" cy="161416"/>
          </a:xfrm>
          <a:custGeom>
            <a:avLst/>
            <a:gdLst>
              <a:gd name="connsiteX0" fmla="*/ 131833 w 311869"/>
              <a:gd name="connsiteY0" fmla="*/ 0 h 322832"/>
              <a:gd name="connsiteX1" fmla="*/ 311869 w 311869"/>
              <a:gd name="connsiteY1" fmla="*/ 0 h 322832"/>
              <a:gd name="connsiteX2" fmla="*/ 311869 w 311869"/>
              <a:gd name="connsiteY2" fmla="*/ 322832 h 322832"/>
              <a:gd name="connsiteX3" fmla="*/ 131833 w 311869"/>
              <a:gd name="connsiteY3" fmla="*/ 322832 h 322832"/>
              <a:gd name="connsiteX4" fmla="*/ 0 w 311869"/>
              <a:gd name="connsiteY4" fmla="*/ 0 h 322832"/>
              <a:gd name="connsiteX5" fmla="*/ 119588 w 311869"/>
              <a:gd name="connsiteY5" fmla="*/ 0 h 322832"/>
              <a:gd name="connsiteX6" fmla="*/ 119588 w 311869"/>
              <a:gd name="connsiteY6" fmla="*/ 322832 h 322832"/>
              <a:gd name="connsiteX7" fmla="*/ 0 w 311869"/>
              <a:gd name="connsiteY7" fmla="*/ 322832 h 32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869" h="322832">
                <a:moveTo>
                  <a:pt x="131833" y="0"/>
                </a:moveTo>
                <a:lnTo>
                  <a:pt x="311869" y="0"/>
                </a:lnTo>
                <a:lnTo>
                  <a:pt x="311869" y="322832"/>
                </a:lnTo>
                <a:lnTo>
                  <a:pt x="131833" y="322832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32"/>
                </a:lnTo>
                <a:lnTo>
                  <a:pt x="0" y="322832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241D7D-952F-6E4E-8A20-AD20EE507E1F}"/>
              </a:ext>
            </a:extLst>
          </p:cNvPr>
          <p:cNvSpPr txBox="1"/>
          <p:nvPr/>
        </p:nvSpPr>
        <p:spPr>
          <a:xfrm>
            <a:off x="3661528" y="320696"/>
            <a:ext cx="4562789" cy="65659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700" b="1" spc="-145" dirty="0">
                <a:solidFill>
                  <a:schemeClr val="tx2"/>
                </a:solidFill>
                <a:latin typeface="DM Sans" pitchFamily="2" charset="77"/>
              </a:rPr>
              <a:t>Sequency™ Benefits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58EA5A-471F-B747-922E-0718C95BE3E2}"/>
              </a:ext>
            </a:extLst>
          </p:cNvPr>
          <p:cNvSpPr txBox="1"/>
          <p:nvPr/>
        </p:nvSpPr>
        <p:spPr>
          <a:xfrm>
            <a:off x="1166965" y="1618512"/>
            <a:ext cx="453009" cy="6565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ts val="4440"/>
              </a:lnSpc>
            </a:pPr>
            <a:r>
              <a:rPr lang="en-US" sz="3700" b="1" spc="-145" dirty="0">
                <a:solidFill>
                  <a:schemeClr val="accent1"/>
                </a:solidFill>
                <a:latin typeface="DM Sans" pitchFamily="2" charset="77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41F6D-0BF0-A846-9265-23D5E23DD19B}"/>
              </a:ext>
            </a:extLst>
          </p:cNvPr>
          <p:cNvSpPr txBox="1"/>
          <p:nvPr/>
        </p:nvSpPr>
        <p:spPr>
          <a:xfrm>
            <a:off x="1964945" y="1597039"/>
            <a:ext cx="7264489" cy="92333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b="1" spc="-15" dirty="0">
                <a:solidFill>
                  <a:schemeClr val="tx2"/>
                </a:solidFill>
                <a:latin typeface="DM Sans" pitchFamily="2" charset="77"/>
              </a:rPr>
              <a:t>Buyers reduce CPM costs, increase margins and Publishers earn </a:t>
            </a:r>
          </a:p>
          <a:p>
            <a:r>
              <a:rPr lang="en-US" b="1" spc="-15" dirty="0">
                <a:solidFill>
                  <a:schemeClr val="tx2"/>
                </a:solidFill>
                <a:latin typeface="DM Sans" pitchFamily="2" charset="77"/>
              </a:rPr>
              <a:t>more PMP and direct demand revenue.</a:t>
            </a:r>
            <a:endParaRPr lang="en-US" b="1" spc="-15" dirty="0">
              <a:solidFill>
                <a:srgbClr val="FF0000"/>
              </a:solidFill>
              <a:latin typeface="DM Sans" pitchFamily="2" charset="77"/>
            </a:endParaRPr>
          </a:p>
          <a:p>
            <a:endParaRPr lang="en-US" b="1" spc="-15" dirty="0">
              <a:solidFill>
                <a:srgbClr val="FF0000"/>
              </a:solidFill>
              <a:latin typeface="DM Sa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50F232-0CAB-8948-A847-7BED93267027}"/>
              </a:ext>
            </a:extLst>
          </p:cNvPr>
          <p:cNvSpPr txBox="1"/>
          <p:nvPr/>
        </p:nvSpPr>
        <p:spPr>
          <a:xfrm>
            <a:off x="1897957" y="5778890"/>
            <a:ext cx="237244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b="1" spc="-15" dirty="0">
                <a:solidFill>
                  <a:schemeClr val="tx2"/>
                </a:solidFill>
                <a:latin typeface="DM Sans" pitchFamily="2" charset="77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74F32E-0145-A34D-AFE6-5B0D88388623}"/>
              </a:ext>
            </a:extLst>
          </p:cNvPr>
          <p:cNvSpPr txBox="1"/>
          <p:nvPr/>
        </p:nvSpPr>
        <p:spPr>
          <a:xfrm>
            <a:off x="1101232" y="4295329"/>
            <a:ext cx="465833" cy="6565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ts val="4440"/>
              </a:lnSpc>
            </a:pPr>
            <a:r>
              <a:rPr lang="en-US" sz="3700" b="1" spc="-145" dirty="0">
                <a:solidFill>
                  <a:schemeClr val="accent3"/>
                </a:solidFill>
                <a:latin typeface="DM Sans" pitchFamily="2" charset="77"/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1C61AA-5538-0F41-AA75-5E7DB43BCD09}"/>
              </a:ext>
            </a:extLst>
          </p:cNvPr>
          <p:cNvSpPr txBox="1"/>
          <p:nvPr/>
        </p:nvSpPr>
        <p:spPr>
          <a:xfrm>
            <a:off x="2016579" y="4560020"/>
            <a:ext cx="4828245" cy="64633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b="1" spc="-15" dirty="0">
                <a:solidFill>
                  <a:srgbClr val="FF0000"/>
                </a:solidFill>
                <a:latin typeface="DM Sans" pitchFamily="2" charset="77"/>
              </a:rPr>
              <a:t>Carbon Emissions are drastically reduced!</a:t>
            </a:r>
          </a:p>
          <a:p>
            <a:endParaRPr lang="en-US" b="1" spc="-15" dirty="0">
              <a:solidFill>
                <a:schemeClr val="tx2"/>
              </a:solidFill>
              <a:latin typeface="DM Sans" pitchFamily="2" charset="77"/>
            </a:endParaRPr>
          </a:p>
        </p:txBody>
      </p:sp>
      <p:pic>
        <p:nvPicPr>
          <p:cNvPr id="79" name="Google Shape;206;p30">
            <a:extLst>
              <a:ext uri="{FF2B5EF4-FFF2-40B4-BE49-F238E27FC236}">
                <a16:creationId xmlns:a16="http://schemas.microsoft.com/office/drawing/2014/main" id="{45BAA17E-A71A-104B-9F0D-657C0D5814A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01853" y="6084209"/>
            <a:ext cx="707083" cy="707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Picture 62" descr="Logo&#10;&#10;Description automatically generated">
            <a:extLst>
              <a:ext uri="{FF2B5EF4-FFF2-40B4-BE49-F238E27FC236}">
                <a16:creationId xmlns:a16="http://schemas.microsoft.com/office/drawing/2014/main" id="{9D63469A-38C9-CE22-8B8C-414F2B255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27" y="229018"/>
            <a:ext cx="1242019" cy="8374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B12A7A-A718-36B1-738B-2CE80D9E23BB}"/>
              </a:ext>
            </a:extLst>
          </p:cNvPr>
          <p:cNvSpPr txBox="1"/>
          <p:nvPr/>
        </p:nvSpPr>
        <p:spPr>
          <a:xfrm>
            <a:off x="2311291" y="2376330"/>
            <a:ext cx="59050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Assumptions: </a:t>
            </a:r>
          </a:p>
          <a:p>
            <a:r>
              <a:rPr lang="en-US" dirty="0"/>
              <a:t>PMP Deal structured at $2 cpm vs normal $1 cpm</a:t>
            </a:r>
          </a:p>
          <a:p>
            <a:r>
              <a:rPr lang="en-US" dirty="0"/>
              <a:t>4 Ads served establishing an eCPM of $.50</a:t>
            </a:r>
          </a:p>
          <a:p>
            <a:r>
              <a:rPr lang="en-US" dirty="0"/>
              <a:t>Advertiser receives </a:t>
            </a:r>
            <a:r>
              <a:rPr lang="en-US" dirty="0">
                <a:solidFill>
                  <a:srgbClr val="FF0000"/>
                </a:solidFill>
              </a:rPr>
              <a:t>15 seconds of in-view time </a:t>
            </a:r>
            <a:r>
              <a:rPr lang="en-US" dirty="0"/>
              <a:t>&amp; lower cpms</a:t>
            </a:r>
          </a:p>
          <a:p>
            <a:r>
              <a:rPr lang="en-US" dirty="0"/>
              <a:t>Publisher generates more PMP revenue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D96ABA-BE4C-30C8-4A71-DB4185F860D2}"/>
              </a:ext>
            </a:extLst>
          </p:cNvPr>
          <p:cNvSpPr txBox="1"/>
          <p:nvPr/>
        </p:nvSpPr>
        <p:spPr>
          <a:xfrm>
            <a:off x="2183992" y="4951919"/>
            <a:ext cx="60982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Assumptions: </a:t>
            </a:r>
          </a:p>
          <a:p>
            <a:r>
              <a:rPr lang="en-US" dirty="0"/>
              <a:t>4 Ads served</a:t>
            </a:r>
          </a:p>
          <a:p>
            <a:r>
              <a:rPr lang="en-US" dirty="0"/>
              <a:t>ONE SSP/DSP ad call &amp; </a:t>
            </a:r>
            <a:r>
              <a:rPr lang="en-US"/>
              <a:t>Cookie Sync </a:t>
            </a:r>
            <a:r>
              <a:rPr lang="en-US" dirty="0"/>
              <a:t>on ads 2-4</a:t>
            </a:r>
          </a:p>
          <a:p>
            <a:r>
              <a:rPr lang="en-US" dirty="0"/>
              <a:t>Carbon Emissions are Substantially reduced </a:t>
            </a:r>
          </a:p>
          <a:p>
            <a:r>
              <a:rPr lang="en-US" dirty="0"/>
              <a:t>No need for Off-Sets or payment of another Ad Tax</a:t>
            </a:r>
          </a:p>
          <a:p>
            <a:r>
              <a:rPr lang="en-US" dirty="0"/>
              <a:t>Sequency™ is a profit center, not a cost center</a:t>
            </a: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0F83693D-F252-00C0-A111-6B45B1EFC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502" y="4610786"/>
            <a:ext cx="1847850" cy="1847850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5FF8B52F-968E-23FE-F7D6-77B018747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0199" y="2209633"/>
            <a:ext cx="2168709" cy="203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4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3ABF5C63-45D1-B946-A752-58FA97591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540" y="4857192"/>
            <a:ext cx="617967" cy="1032693"/>
          </a:xfrm>
          <a:custGeom>
            <a:avLst/>
            <a:gdLst>
              <a:gd name="T0" fmla="*/ 990 w 991"/>
              <a:gd name="T1" fmla="*/ 0 h 1656"/>
              <a:gd name="T2" fmla="*/ 0 w 991"/>
              <a:gd name="T3" fmla="*/ 0 h 1656"/>
              <a:gd name="T4" fmla="*/ 0 w 991"/>
              <a:gd name="T5" fmla="*/ 1655 h 1656"/>
              <a:gd name="T6" fmla="*/ 990 w 991"/>
              <a:gd name="T7" fmla="*/ 1655 h 1656"/>
              <a:gd name="T8" fmla="*/ 990 w 991"/>
              <a:gd name="T9" fmla="*/ 0 h 1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1" h="1656">
                <a:moveTo>
                  <a:pt x="990" y="0"/>
                </a:moveTo>
                <a:lnTo>
                  <a:pt x="0" y="0"/>
                </a:lnTo>
                <a:lnTo>
                  <a:pt x="0" y="1655"/>
                </a:lnTo>
                <a:lnTo>
                  <a:pt x="990" y="1655"/>
                </a:lnTo>
                <a:lnTo>
                  <a:pt x="99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82B84A49-B9CD-8045-960F-EA898AC56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9386" y="3733865"/>
            <a:ext cx="617967" cy="2153274"/>
          </a:xfrm>
          <a:custGeom>
            <a:avLst/>
            <a:gdLst>
              <a:gd name="T0" fmla="*/ 989 w 990"/>
              <a:gd name="T1" fmla="*/ 0 h 3458"/>
              <a:gd name="T2" fmla="*/ 0 w 990"/>
              <a:gd name="T3" fmla="*/ 0 h 3458"/>
              <a:gd name="T4" fmla="*/ 0 w 990"/>
              <a:gd name="T5" fmla="*/ 3457 h 3458"/>
              <a:gd name="T6" fmla="*/ 989 w 990"/>
              <a:gd name="T7" fmla="*/ 3457 h 3458"/>
              <a:gd name="T8" fmla="*/ 989 w 990"/>
              <a:gd name="T9" fmla="*/ 0 h 3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0" h="3458">
                <a:moveTo>
                  <a:pt x="989" y="0"/>
                </a:moveTo>
                <a:lnTo>
                  <a:pt x="0" y="0"/>
                </a:lnTo>
                <a:lnTo>
                  <a:pt x="0" y="3457"/>
                </a:lnTo>
                <a:lnTo>
                  <a:pt x="989" y="3457"/>
                </a:lnTo>
                <a:lnTo>
                  <a:pt x="989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98222498-531B-364F-9E8E-95103D7E6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3975" y="4612755"/>
            <a:ext cx="615221" cy="1277133"/>
          </a:xfrm>
          <a:custGeom>
            <a:avLst/>
            <a:gdLst>
              <a:gd name="T0" fmla="*/ 988 w 989"/>
              <a:gd name="T1" fmla="*/ 0 h 2049"/>
              <a:gd name="T2" fmla="*/ 0 w 989"/>
              <a:gd name="T3" fmla="*/ 0 h 2049"/>
              <a:gd name="T4" fmla="*/ 0 w 989"/>
              <a:gd name="T5" fmla="*/ 2048 h 2049"/>
              <a:gd name="T6" fmla="*/ 988 w 989"/>
              <a:gd name="T7" fmla="*/ 2048 h 2049"/>
              <a:gd name="T8" fmla="*/ 988 w 989"/>
              <a:gd name="T9" fmla="*/ 0 h 20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9" h="2049">
                <a:moveTo>
                  <a:pt x="988" y="0"/>
                </a:moveTo>
                <a:lnTo>
                  <a:pt x="0" y="0"/>
                </a:lnTo>
                <a:lnTo>
                  <a:pt x="0" y="2048"/>
                </a:lnTo>
                <a:lnTo>
                  <a:pt x="988" y="2048"/>
                </a:lnTo>
                <a:lnTo>
                  <a:pt x="988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5B2F9B2C-2B6F-AA4D-B046-DD012A455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540" y="2294687"/>
            <a:ext cx="3257377" cy="1856650"/>
          </a:xfrm>
          <a:custGeom>
            <a:avLst/>
            <a:gdLst>
              <a:gd name="T0" fmla="*/ 4958 w 5228"/>
              <a:gd name="T1" fmla="*/ 0 h 2982"/>
              <a:gd name="T2" fmla="*/ 269 w 5228"/>
              <a:gd name="T3" fmla="*/ 0 h 2982"/>
              <a:gd name="T4" fmla="*/ 269 w 5228"/>
              <a:gd name="T5" fmla="*/ 0 h 2982"/>
              <a:gd name="T6" fmla="*/ 0 w 5228"/>
              <a:gd name="T7" fmla="*/ 269 h 2982"/>
              <a:gd name="T8" fmla="*/ 0 w 5228"/>
              <a:gd name="T9" fmla="*/ 2713 h 2982"/>
              <a:gd name="T10" fmla="*/ 0 w 5228"/>
              <a:gd name="T11" fmla="*/ 2713 h 2982"/>
              <a:gd name="T12" fmla="*/ 269 w 5228"/>
              <a:gd name="T13" fmla="*/ 2981 h 2982"/>
              <a:gd name="T14" fmla="*/ 4958 w 5228"/>
              <a:gd name="T15" fmla="*/ 2981 h 2982"/>
              <a:gd name="T16" fmla="*/ 4958 w 5228"/>
              <a:gd name="T17" fmla="*/ 2981 h 2982"/>
              <a:gd name="T18" fmla="*/ 5227 w 5228"/>
              <a:gd name="T19" fmla="*/ 2713 h 2982"/>
              <a:gd name="T20" fmla="*/ 5227 w 5228"/>
              <a:gd name="T21" fmla="*/ 269 h 2982"/>
              <a:gd name="T22" fmla="*/ 5227 w 5228"/>
              <a:gd name="T23" fmla="*/ 269 h 2982"/>
              <a:gd name="T24" fmla="*/ 4958 w 5228"/>
              <a:gd name="T25" fmla="*/ 0 h 29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28" h="2982">
                <a:moveTo>
                  <a:pt x="4958" y="0"/>
                </a:moveTo>
                <a:lnTo>
                  <a:pt x="269" y="0"/>
                </a:lnTo>
                <a:lnTo>
                  <a:pt x="269" y="0"/>
                </a:lnTo>
                <a:cubicBezTo>
                  <a:pt x="121" y="0"/>
                  <a:pt x="0" y="120"/>
                  <a:pt x="0" y="269"/>
                </a:cubicBezTo>
                <a:lnTo>
                  <a:pt x="0" y="2713"/>
                </a:lnTo>
                <a:lnTo>
                  <a:pt x="0" y="2713"/>
                </a:lnTo>
                <a:cubicBezTo>
                  <a:pt x="0" y="2862"/>
                  <a:pt x="121" y="2981"/>
                  <a:pt x="269" y="2981"/>
                </a:cubicBezTo>
                <a:lnTo>
                  <a:pt x="4958" y="2981"/>
                </a:lnTo>
                <a:lnTo>
                  <a:pt x="4958" y="2981"/>
                </a:lnTo>
                <a:cubicBezTo>
                  <a:pt x="5106" y="2981"/>
                  <a:pt x="5227" y="2862"/>
                  <a:pt x="5227" y="2713"/>
                </a:cubicBezTo>
                <a:lnTo>
                  <a:pt x="5227" y="269"/>
                </a:lnTo>
                <a:lnTo>
                  <a:pt x="5227" y="269"/>
                </a:lnTo>
                <a:cubicBezTo>
                  <a:pt x="5227" y="120"/>
                  <a:pt x="5106" y="0"/>
                  <a:pt x="4958" y="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34" name="Freeform 97">
            <a:extLst>
              <a:ext uri="{FF2B5EF4-FFF2-40B4-BE49-F238E27FC236}">
                <a16:creationId xmlns:a16="http://schemas.microsoft.com/office/drawing/2014/main" id="{B13083E0-521B-4F4C-9FD4-3FB2625B5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644" y="3066459"/>
            <a:ext cx="944804" cy="944804"/>
          </a:xfrm>
          <a:custGeom>
            <a:avLst/>
            <a:gdLst>
              <a:gd name="T0" fmla="*/ 631 w 1517"/>
              <a:gd name="T1" fmla="*/ 153 h 1516"/>
              <a:gd name="T2" fmla="*/ 631 w 1517"/>
              <a:gd name="T3" fmla="*/ 153 h 1516"/>
              <a:gd name="T4" fmla="*/ 153 w 1517"/>
              <a:gd name="T5" fmla="*/ 884 h 1516"/>
              <a:gd name="T6" fmla="*/ 153 w 1517"/>
              <a:gd name="T7" fmla="*/ 884 h 1516"/>
              <a:gd name="T8" fmla="*/ 885 w 1517"/>
              <a:gd name="T9" fmla="*/ 1362 h 1516"/>
              <a:gd name="T10" fmla="*/ 885 w 1517"/>
              <a:gd name="T11" fmla="*/ 1362 h 1516"/>
              <a:gd name="T12" fmla="*/ 1363 w 1517"/>
              <a:gd name="T13" fmla="*/ 630 h 1516"/>
              <a:gd name="T14" fmla="*/ 1363 w 1517"/>
              <a:gd name="T15" fmla="*/ 630 h 1516"/>
              <a:gd name="T16" fmla="*/ 631 w 1517"/>
              <a:gd name="T17" fmla="*/ 153 h 1516"/>
              <a:gd name="T18" fmla="*/ 901 w 1517"/>
              <a:gd name="T19" fmla="*/ 1436 h 1516"/>
              <a:gd name="T20" fmla="*/ 901 w 1517"/>
              <a:gd name="T21" fmla="*/ 1436 h 1516"/>
              <a:gd name="T22" fmla="*/ 78 w 1517"/>
              <a:gd name="T23" fmla="*/ 900 h 1516"/>
              <a:gd name="T24" fmla="*/ 78 w 1517"/>
              <a:gd name="T25" fmla="*/ 900 h 1516"/>
              <a:gd name="T26" fmla="*/ 615 w 1517"/>
              <a:gd name="T27" fmla="*/ 79 h 1516"/>
              <a:gd name="T28" fmla="*/ 615 w 1517"/>
              <a:gd name="T29" fmla="*/ 79 h 1516"/>
              <a:gd name="T30" fmla="*/ 1438 w 1517"/>
              <a:gd name="T31" fmla="*/ 614 h 1516"/>
              <a:gd name="T32" fmla="*/ 1438 w 1517"/>
              <a:gd name="T33" fmla="*/ 614 h 1516"/>
              <a:gd name="T34" fmla="*/ 901 w 1517"/>
              <a:gd name="T35" fmla="*/ 1436 h 1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17" h="1516">
                <a:moveTo>
                  <a:pt x="631" y="153"/>
                </a:moveTo>
                <a:lnTo>
                  <a:pt x="631" y="153"/>
                </a:lnTo>
                <a:cubicBezTo>
                  <a:pt x="297" y="223"/>
                  <a:pt x="83" y="551"/>
                  <a:pt x="153" y="884"/>
                </a:cubicBezTo>
                <a:lnTo>
                  <a:pt x="153" y="884"/>
                </a:lnTo>
                <a:cubicBezTo>
                  <a:pt x="223" y="1217"/>
                  <a:pt x="552" y="1432"/>
                  <a:pt x="885" y="1362"/>
                </a:cubicBezTo>
                <a:lnTo>
                  <a:pt x="885" y="1362"/>
                </a:lnTo>
                <a:cubicBezTo>
                  <a:pt x="1219" y="1292"/>
                  <a:pt x="1433" y="964"/>
                  <a:pt x="1363" y="630"/>
                </a:cubicBezTo>
                <a:lnTo>
                  <a:pt x="1363" y="630"/>
                </a:lnTo>
                <a:cubicBezTo>
                  <a:pt x="1293" y="298"/>
                  <a:pt x="964" y="83"/>
                  <a:pt x="631" y="153"/>
                </a:cubicBezTo>
                <a:close/>
                <a:moveTo>
                  <a:pt x="901" y="1436"/>
                </a:moveTo>
                <a:lnTo>
                  <a:pt x="901" y="1436"/>
                </a:lnTo>
                <a:cubicBezTo>
                  <a:pt x="526" y="1515"/>
                  <a:pt x="157" y="1274"/>
                  <a:pt x="78" y="900"/>
                </a:cubicBezTo>
                <a:lnTo>
                  <a:pt x="78" y="900"/>
                </a:lnTo>
                <a:cubicBezTo>
                  <a:pt x="0" y="526"/>
                  <a:pt x="240" y="157"/>
                  <a:pt x="615" y="79"/>
                </a:cubicBezTo>
                <a:lnTo>
                  <a:pt x="615" y="79"/>
                </a:lnTo>
                <a:cubicBezTo>
                  <a:pt x="990" y="0"/>
                  <a:pt x="1359" y="241"/>
                  <a:pt x="1438" y="614"/>
                </a:cubicBezTo>
                <a:lnTo>
                  <a:pt x="1438" y="614"/>
                </a:lnTo>
                <a:cubicBezTo>
                  <a:pt x="1516" y="989"/>
                  <a:pt x="1276" y="1357"/>
                  <a:pt x="901" y="1436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35" name="Freeform 98">
            <a:extLst>
              <a:ext uri="{FF2B5EF4-FFF2-40B4-BE49-F238E27FC236}">
                <a16:creationId xmlns:a16="http://schemas.microsoft.com/office/drawing/2014/main" id="{61E85C72-205F-A446-87D5-F188D42A5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763" y="3275195"/>
            <a:ext cx="343315" cy="527333"/>
          </a:xfrm>
          <a:custGeom>
            <a:avLst/>
            <a:gdLst>
              <a:gd name="T0" fmla="*/ 415 w 550"/>
              <a:gd name="T1" fmla="*/ 556 h 845"/>
              <a:gd name="T2" fmla="*/ 380 w 550"/>
              <a:gd name="T3" fmla="*/ 502 h 845"/>
              <a:gd name="T4" fmla="*/ 351 w 550"/>
              <a:gd name="T5" fmla="*/ 657 h 845"/>
              <a:gd name="T6" fmla="*/ 405 w 550"/>
              <a:gd name="T7" fmla="*/ 617 h 845"/>
              <a:gd name="T8" fmla="*/ 415 w 550"/>
              <a:gd name="T9" fmla="*/ 556 h 845"/>
              <a:gd name="T10" fmla="*/ 137 w 550"/>
              <a:gd name="T11" fmla="*/ 283 h 845"/>
              <a:gd name="T12" fmla="*/ 165 w 550"/>
              <a:gd name="T13" fmla="*/ 328 h 845"/>
              <a:gd name="T14" fmla="*/ 187 w 550"/>
              <a:gd name="T15" fmla="*/ 194 h 845"/>
              <a:gd name="T16" fmla="*/ 145 w 550"/>
              <a:gd name="T17" fmla="*/ 229 h 845"/>
              <a:gd name="T18" fmla="*/ 137 w 550"/>
              <a:gd name="T19" fmla="*/ 283 h 845"/>
              <a:gd name="T20" fmla="*/ 309 w 550"/>
              <a:gd name="T21" fmla="*/ 771 h 845"/>
              <a:gd name="T22" fmla="*/ 146 w 550"/>
              <a:gd name="T23" fmla="*/ 739 h 845"/>
              <a:gd name="T24" fmla="*/ 56 w 550"/>
              <a:gd name="T25" fmla="*/ 606 h 845"/>
              <a:gd name="T26" fmla="*/ 184 w 550"/>
              <a:gd name="T27" fmla="*/ 580 h 845"/>
              <a:gd name="T28" fmla="*/ 221 w 550"/>
              <a:gd name="T29" fmla="*/ 641 h 845"/>
              <a:gd name="T30" fmla="*/ 245 w 550"/>
              <a:gd name="T31" fmla="*/ 468 h 845"/>
              <a:gd name="T32" fmla="*/ 227 w 550"/>
              <a:gd name="T33" fmla="*/ 466 h 845"/>
              <a:gd name="T34" fmla="*/ 207 w 550"/>
              <a:gd name="T35" fmla="*/ 464 h 845"/>
              <a:gd name="T36" fmla="*/ 76 w 550"/>
              <a:gd name="T37" fmla="*/ 421 h 845"/>
              <a:gd name="T38" fmla="*/ 13 w 550"/>
              <a:gd name="T39" fmla="*/ 318 h 845"/>
              <a:gd name="T40" fmla="*/ 37 w 550"/>
              <a:gd name="T41" fmla="*/ 177 h 845"/>
              <a:gd name="T42" fmla="*/ 165 w 550"/>
              <a:gd name="T43" fmla="*/ 90 h 845"/>
              <a:gd name="T44" fmla="*/ 213 w 550"/>
              <a:gd name="T45" fmla="*/ 0 h 845"/>
              <a:gd name="T46" fmla="*/ 229 w 550"/>
              <a:gd name="T47" fmla="*/ 78 h 845"/>
              <a:gd name="T48" fmla="*/ 380 w 550"/>
              <a:gd name="T49" fmla="*/ 109 h 845"/>
              <a:gd name="T50" fmla="*/ 332 w 550"/>
              <a:gd name="T51" fmla="*/ 253 h 845"/>
              <a:gd name="T52" fmla="*/ 304 w 550"/>
              <a:gd name="T53" fmla="*/ 207 h 845"/>
              <a:gd name="T54" fmla="*/ 252 w 550"/>
              <a:gd name="T55" fmla="*/ 184 h 845"/>
              <a:gd name="T56" fmla="*/ 288 w 550"/>
              <a:gd name="T57" fmla="*/ 359 h 845"/>
              <a:gd name="T58" fmla="*/ 305 w 550"/>
              <a:gd name="T59" fmla="*/ 361 h 845"/>
              <a:gd name="T60" fmla="*/ 321 w 550"/>
              <a:gd name="T61" fmla="*/ 363 h 845"/>
              <a:gd name="T62" fmla="*/ 419 w 550"/>
              <a:gd name="T63" fmla="*/ 384 h 845"/>
              <a:gd name="T64" fmla="*/ 497 w 550"/>
              <a:gd name="T65" fmla="*/ 430 h 845"/>
              <a:gd name="T66" fmla="*/ 542 w 550"/>
              <a:gd name="T67" fmla="*/ 521 h 845"/>
              <a:gd name="T68" fmla="*/ 537 w 550"/>
              <a:gd name="T69" fmla="*/ 618 h 845"/>
              <a:gd name="T70" fmla="*/ 481 w 550"/>
              <a:gd name="T71" fmla="*/ 703 h 845"/>
              <a:gd name="T72" fmla="*/ 387 w 550"/>
              <a:gd name="T73" fmla="*/ 831 h 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50" h="845">
                <a:moveTo>
                  <a:pt x="415" y="556"/>
                </a:moveTo>
                <a:lnTo>
                  <a:pt x="415" y="556"/>
                </a:lnTo>
                <a:cubicBezTo>
                  <a:pt x="409" y="531"/>
                  <a:pt x="398" y="513"/>
                  <a:pt x="380" y="502"/>
                </a:cubicBezTo>
                <a:lnTo>
                  <a:pt x="380" y="502"/>
                </a:lnTo>
                <a:cubicBezTo>
                  <a:pt x="362" y="491"/>
                  <a:pt x="339" y="482"/>
                  <a:pt x="313" y="477"/>
                </a:cubicBezTo>
                <a:lnTo>
                  <a:pt x="351" y="657"/>
                </a:lnTo>
                <a:lnTo>
                  <a:pt x="351" y="657"/>
                </a:lnTo>
                <a:cubicBezTo>
                  <a:pt x="375" y="648"/>
                  <a:pt x="393" y="635"/>
                  <a:pt x="405" y="617"/>
                </a:cubicBezTo>
                <a:lnTo>
                  <a:pt x="405" y="617"/>
                </a:lnTo>
                <a:cubicBezTo>
                  <a:pt x="416" y="599"/>
                  <a:pt x="420" y="579"/>
                  <a:pt x="415" y="556"/>
                </a:cubicBezTo>
                <a:close/>
                <a:moveTo>
                  <a:pt x="137" y="283"/>
                </a:moveTo>
                <a:lnTo>
                  <a:pt x="137" y="283"/>
                </a:lnTo>
                <a:cubicBezTo>
                  <a:pt x="141" y="303"/>
                  <a:pt x="151" y="318"/>
                  <a:pt x="165" y="328"/>
                </a:cubicBezTo>
                <a:lnTo>
                  <a:pt x="165" y="328"/>
                </a:lnTo>
                <a:cubicBezTo>
                  <a:pt x="180" y="337"/>
                  <a:pt x="198" y="345"/>
                  <a:pt x="220" y="350"/>
                </a:cubicBezTo>
                <a:lnTo>
                  <a:pt x="187" y="194"/>
                </a:lnTo>
                <a:lnTo>
                  <a:pt x="187" y="194"/>
                </a:lnTo>
                <a:cubicBezTo>
                  <a:pt x="168" y="201"/>
                  <a:pt x="154" y="213"/>
                  <a:pt x="145" y="229"/>
                </a:cubicBezTo>
                <a:lnTo>
                  <a:pt x="145" y="229"/>
                </a:lnTo>
                <a:cubicBezTo>
                  <a:pt x="135" y="245"/>
                  <a:pt x="133" y="262"/>
                  <a:pt x="137" y="283"/>
                </a:cubicBezTo>
                <a:close/>
                <a:moveTo>
                  <a:pt x="324" y="844"/>
                </a:moveTo>
                <a:lnTo>
                  <a:pt x="309" y="771"/>
                </a:lnTo>
                <a:lnTo>
                  <a:pt x="309" y="771"/>
                </a:lnTo>
                <a:cubicBezTo>
                  <a:pt x="246" y="777"/>
                  <a:pt x="192" y="766"/>
                  <a:pt x="146" y="739"/>
                </a:cubicBezTo>
                <a:lnTo>
                  <a:pt x="146" y="739"/>
                </a:lnTo>
                <a:cubicBezTo>
                  <a:pt x="100" y="711"/>
                  <a:pt x="70" y="667"/>
                  <a:pt x="56" y="606"/>
                </a:cubicBezTo>
                <a:lnTo>
                  <a:pt x="184" y="580"/>
                </a:lnTo>
                <a:lnTo>
                  <a:pt x="184" y="580"/>
                </a:lnTo>
                <a:cubicBezTo>
                  <a:pt x="191" y="604"/>
                  <a:pt x="203" y="625"/>
                  <a:pt x="221" y="641"/>
                </a:cubicBezTo>
                <a:lnTo>
                  <a:pt x="221" y="641"/>
                </a:lnTo>
                <a:cubicBezTo>
                  <a:pt x="239" y="657"/>
                  <a:pt x="261" y="665"/>
                  <a:pt x="287" y="667"/>
                </a:cubicBezTo>
                <a:lnTo>
                  <a:pt x="245" y="468"/>
                </a:lnTo>
                <a:lnTo>
                  <a:pt x="245" y="468"/>
                </a:lnTo>
                <a:cubicBezTo>
                  <a:pt x="239" y="467"/>
                  <a:pt x="233" y="467"/>
                  <a:pt x="227" y="466"/>
                </a:cubicBezTo>
                <a:lnTo>
                  <a:pt x="227" y="466"/>
                </a:lnTo>
                <a:cubicBezTo>
                  <a:pt x="220" y="465"/>
                  <a:pt x="214" y="465"/>
                  <a:pt x="207" y="464"/>
                </a:cubicBezTo>
                <a:lnTo>
                  <a:pt x="207" y="464"/>
                </a:lnTo>
                <a:cubicBezTo>
                  <a:pt x="152" y="457"/>
                  <a:pt x="108" y="443"/>
                  <a:pt x="76" y="421"/>
                </a:cubicBezTo>
                <a:lnTo>
                  <a:pt x="76" y="421"/>
                </a:lnTo>
                <a:cubicBezTo>
                  <a:pt x="43" y="398"/>
                  <a:pt x="22" y="365"/>
                  <a:pt x="13" y="318"/>
                </a:cubicBezTo>
                <a:lnTo>
                  <a:pt x="13" y="318"/>
                </a:lnTo>
                <a:cubicBezTo>
                  <a:pt x="0" y="264"/>
                  <a:pt x="9" y="218"/>
                  <a:pt x="37" y="177"/>
                </a:cubicBezTo>
                <a:lnTo>
                  <a:pt x="37" y="177"/>
                </a:lnTo>
                <a:cubicBezTo>
                  <a:pt x="67" y="137"/>
                  <a:pt x="109" y="107"/>
                  <a:pt x="165" y="90"/>
                </a:cubicBezTo>
                <a:lnTo>
                  <a:pt x="150" y="14"/>
                </a:lnTo>
                <a:lnTo>
                  <a:pt x="213" y="0"/>
                </a:lnTo>
                <a:lnTo>
                  <a:pt x="229" y="78"/>
                </a:lnTo>
                <a:lnTo>
                  <a:pt x="229" y="78"/>
                </a:lnTo>
                <a:cubicBezTo>
                  <a:pt x="287" y="72"/>
                  <a:pt x="337" y="82"/>
                  <a:pt x="380" y="109"/>
                </a:cubicBezTo>
                <a:lnTo>
                  <a:pt x="380" y="109"/>
                </a:lnTo>
                <a:cubicBezTo>
                  <a:pt x="422" y="135"/>
                  <a:pt x="449" y="174"/>
                  <a:pt x="462" y="227"/>
                </a:cubicBezTo>
                <a:lnTo>
                  <a:pt x="332" y="253"/>
                </a:lnTo>
                <a:lnTo>
                  <a:pt x="332" y="253"/>
                </a:lnTo>
                <a:cubicBezTo>
                  <a:pt x="328" y="236"/>
                  <a:pt x="318" y="221"/>
                  <a:pt x="304" y="207"/>
                </a:cubicBezTo>
                <a:lnTo>
                  <a:pt x="304" y="207"/>
                </a:lnTo>
                <a:cubicBezTo>
                  <a:pt x="290" y="194"/>
                  <a:pt x="272" y="186"/>
                  <a:pt x="252" y="184"/>
                </a:cubicBezTo>
                <a:lnTo>
                  <a:pt x="288" y="359"/>
                </a:lnTo>
                <a:lnTo>
                  <a:pt x="288" y="359"/>
                </a:lnTo>
                <a:cubicBezTo>
                  <a:pt x="294" y="360"/>
                  <a:pt x="299" y="361"/>
                  <a:pt x="305" y="361"/>
                </a:cubicBezTo>
                <a:lnTo>
                  <a:pt x="305" y="361"/>
                </a:lnTo>
                <a:cubicBezTo>
                  <a:pt x="310" y="361"/>
                  <a:pt x="315" y="362"/>
                  <a:pt x="321" y="363"/>
                </a:cubicBezTo>
                <a:lnTo>
                  <a:pt x="321" y="363"/>
                </a:lnTo>
                <a:cubicBezTo>
                  <a:pt x="356" y="367"/>
                  <a:pt x="388" y="374"/>
                  <a:pt x="419" y="384"/>
                </a:cubicBezTo>
                <a:lnTo>
                  <a:pt x="419" y="384"/>
                </a:lnTo>
                <a:cubicBezTo>
                  <a:pt x="449" y="393"/>
                  <a:pt x="475" y="409"/>
                  <a:pt x="497" y="430"/>
                </a:cubicBezTo>
                <a:lnTo>
                  <a:pt x="497" y="430"/>
                </a:lnTo>
                <a:cubicBezTo>
                  <a:pt x="518" y="452"/>
                  <a:pt x="534" y="482"/>
                  <a:pt x="542" y="521"/>
                </a:cubicBezTo>
                <a:lnTo>
                  <a:pt x="542" y="521"/>
                </a:lnTo>
                <a:cubicBezTo>
                  <a:pt x="549" y="554"/>
                  <a:pt x="547" y="586"/>
                  <a:pt x="537" y="618"/>
                </a:cubicBezTo>
                <a:lnTo>
                  <a:pt x="537" y="618"/>
                </a:lnTo>
                <a:cubicBezTo>
                  <a:pt x="527" y="649"/>
                  <a:pt x="508" y="678"/>
                  <a:pt x="481" y="703"/>
                </a:cubicBezTo>
                <a:lnTo>
                  <a:pt x="481" y="703"/>
                </a:lnTo>
                <a:cubicBezTo>
                  <a:pt x="453" y="728"/>
                  <a:pt x="417" y="747"/>
                  <a:pt x="373" y="759"/>
                </a:cubicBezTo>
                <a:lnTo>
                  <a:pt x="387" y="831"/>
                </a:lnTo>
                <a:lnTo>
                  <a:pt x="324" y="8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43" name="Freeform 106">
            <a:extLst>
              <a:ext uri="{FF2B5EF4-FFF2-40B4-BE49-F238E27FC236}">
                <a16:creationId xmlns:a16="http://schemas.microsoft.com/office/drawing/2014/main" id="{00C489A6-9161-FF45-BD0C-A125971C1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858" y="4074434"/>
            <a:ext cx="986001" cy="988749"/>
          </a:xfrm>
          <a:custGeom>
            <a:avLst/>
            <a:gdLst>
              <a:gd name="T0" fmla="*/ 1107 w 1585"/>
              <a:gd name="T1" fmla="*/ 260 h 1586"/>
              <a:gd name="T2" fmla="*/ 1107 w 1585"/>
              <a:gd name="T3" fmla="*/ 260 h 1586"/>
              <a:gd name="T4" fmla="*/ 259 w 1585"/>
              <a:gd name="T5" fmla="*/ 478 h 1586"/>
              <a:gd name="T6" fmla="*/ 259 w 1585"/>
              <a:gd name="T7" fmla="*/ 478 h 1586"/>
              <a:gd name="T8" fmla="*/ 478 w 1585"/>
              <a:gd name="T9" fmla="*/ 1324 h 1586"/>
              <a:gd name="T10" fmla="*/ 478 w 1585"/>
              <a:gd name="T11" fmla="*/ 1324 h 1586"/>
              <a:gd name="T12" fmla="*/ 1324 w 1585"/>
              <a:gd name="T13" fmla="*/ 1107 h 1586"/>
              <a:gd name="T14" fmla="*/ 1324 w 1585"/>
              <a:gd name="T15" fmla="*/ 1107 h 1586"/>
              <a:gd name="T16" fmla="*/ 1107 w 1585"/>
              <a:gd name="T17" fmla="*/ 260 h 1586"/>
              <a:gd name="T18" fmla="*/ 439 w 1585"/>
              <a:gd name="T19" fmla="*/ 1390 h 1586"/>
              <a:gd name="T20" fmla="*/ 439 w 1585"/>
              <a:gd name="T21" fmla="*/ 1390 h 1586"/>
              <a:gd name="T22" fmla="*/ 194 w 1585"/>
              <a:gd name="T23" fmla="*/ 439 h 1586"/>
              <a:gd name="T24" fmla="*/ 194 w 1585"/>
              <a:gd name="T25" fmla="*/ 439 h 1586"/>
              <a:gd name="T26" fmla="*/ 1145 w 1585"/>
              <a:gd name="T27" fmla="*/ 194 h 1586"/>
              <a:gd name="T28" fmla="*/ 1145 w 1585"/>
              <a:gd name="T29" fmla="*/ 194 h 1586"/>
              <a:gd name="T30" fmla="*/ 1390 w 1585"/>
              <a:gd name="T31" fmla="*/ 1145 h 1586"/>
              <a:gd name="T32" fmla="*/ 1390 w 1585"/>
              <a:gd name="T33" fmla="*/ 1145 h 1586"/>
              <a:gd name="T34" fmla="*/ 439 w 1585"/>
              <a:gd name="T35" fmla="*/ 1390 h 1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85" h="1586">
                <a:moveTo>
                  <a:pt x="1107" y="260"/>
                </a:moveTo>
                <a:lnTo>
                  <a:pt x="1107" y="260"/>
                </a:lnTo>
                <a:cubicBezTo>
                  <a:pt x="813" y="86"/>
                  <a:pt x="433" y="184"/>
                  <a:pt x="259" y="478"/>
                </a:cubicBezTo>
                <a:lnTo>
                  <a:pt x="259" y="478"/>
                </a:lnTo>
                <a:cubicBezTo>
                  <a:pt x="86" y="771"/>
                  <a:pt x="184" y="1151"/>
                  <a:pt x="478" y="1324"/>
                </a:cubicBezTo>
                <a:lnTo>
                  <a:pt x="478" y="1324"/>
                </a:lnTo>
                <a:cubicBezTo>
                  <a:pt x="771" y="1498"/>
                  <a:pt x="1151" y="1400"/>
                  <a:pt x="1324" y="1107"/>
                </a:cubicBezTo>
                <a:lnTo>
                  <a:pt x="1324" y="1107"/>
                </a:lnTo>
                <a:cubicBezTo>
                  <a:pt x="1497" y="813"/>
                  <a:pt x="1400" y="433"/>
                  <a:pt x="1107" y="260"/>
                </a:cubicBezTo>
                <a:close/>
                <a:moveTo>
                  <a:pt x="439" y="1390"/>
                </a:moveTo>
                <a:lnTo>
                  <a:pt x="439" y="1390"/>
                </a:lnTo>
                <a:cubicBezTo>
                  <a:pt x="110" y="1195"/>
                  <a:pt x="0" y="769"/>
                  <a:pt x="194" y="439"/>
                </a:cubicBezTo>
                <a:lnTo>
                  <a:pt x="194" y="439"/>
                </a:lnTo>
                <a:cubicBezTo>
                  <a:pt x="389" y="110"/>
                  <a:pt x="815" y="0"/>
                  <a:pt x="1145" y="194"/>
                </a:cubicBezTo>
                <a:lnTo>
                  <a:pt x="1145" y="194"/>
                </a:lnTo>
                <a:cubicBezTo>
                  <a:pt x="1474" y="389"/>
                  <a:pt x="1584" y="816"/>
                  <a:pt x="1390" y="1145"/>
                </a:cubicBezTo>
                <a:lnTo>
                  <a:pt x="1390" y="1145"/>
                </a:lnTo>
                <a:cubicBezTo>
                  <a:pt x="1195" y="1475"/>
                  <a:pt x="769" y="1585"/>
                  <a:pt x="439" y="139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2979EE2B-86AA-8641-8CAA-9DF0817B4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6168" y="5115367"/>
            <a:ext cx="158680" cy="161420"/>
          </a:xfrm>
          <a:custGeom>
            <a:avLst/>
            <a:gdLst>
              <a:gd name="connsiteX0" fmla="*/ 137321 w 317360"/>
              <a:gd name="connsiteY0" fmla="*/ 0 h 322840"/>
              <a:gd name="connsiteX1" fmla="*/ 317360 w 317360"/>
              <a:gd name="connsiteY1" fmla="*/ 0 h 322840"/>
              <a:gd name="connsiteX2" fmla="*/ 317360 w 317360"/>
              <a:gd name="connsiteY2" fmla="*/ 322840 h 322840"/>
              <a:gd name="connsiteX3" fmla="*/ 137321 w 317360"/>
              <a:gd name="connsiteY3" fmla="*/ 322840 h 322840"/>
              <a:gd name="connsiteX4" fmla="*/ 0 w 317360"/>
              <a:gd name="connsiteY4" fmla="*/ 0 h 322840"/>
              <a:gd name="connsiteX5" fmla="*/ 119588 w 317360"/>
              <a:gd name="connsiteY5" fmla="*/ 0 h 322840"/>
              <a:gd name="connsiteX6" fmla="*/ 119588 w 317360"/>
              <a:gd name="connsiteY6" fmla="*/ 322840 h 322840"/>
              <a:gd name="connsiteX7" fmla="*/ 0 w 317360"/>
              <a:gd name="connsiteY7" fmla="*/ 322840 h 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60" h="322840">
                <a:moveTo>
                  <a:pt x="137321" y="0"/>
                </a:moveTo>
                <a:lnTo>
                  <a:pt x="317360" y="0"/>
                </a:lnTo>
                <a:lnTo>
                  <a:pt x="317360" y="322840"/>
                </a:lnTo>
                <a:lnTo>
                  <a:pt x="137321" y="322840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40"/>
                </a:lnTo>
                <a:lnTo>
                  <a:pt x="0" y="32284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0" name="Freeform 99">
            <a:extLst>
              <a:ext uri="{FF2B5EF4-FFF2-40B4-BE49-F238E27FC236}">
                <a16:creationId xmlns:a16="http://schemas.microsoft.com/office/drawing/2014/main" id="{CAF6306F-EB7A-9249-9685-63E5D7AFF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9689" y="5307624"/>
            <a:ext cx="158676" cy="161420"/>
          </a:xfrm>
          <a:custGeom>
            <a:avLst/>
            <a:gdLst>
              <a:gd name="connsiteX0" fmla="*/ 137321 w 317352"/>
              <a:gd name="connsiteY0" fmla="*/ 0 h 322840"/>
              <a:gd name="connsiteX1" fmla="*/ 317352 w 317352"/>
              <a:gd name="connsiteY1" fmla="*/ 0 h 322840"/>
              <a:gd name="connsiteX2" fmla="*/ 317352 w 317352"/>
              <a:gd name="connsiteY2" fmla="*/ 322840 h 322840"/>
              <a:gd name="connsiteX3" fmla="*/ 137321 w 317352"/>
              <a:gd name="connsiteY3" fmla="*/ 322840 h 322840"/>
              <a:gd name="connsiteX4" fmla="*/ 0 w 317352"/>
              <a:gd name="connsiteY4" fmla="*/ 0 h 322840"/>
              <a:gd name="connsiteX5" fmla="*/ 119588 w 317352"/>
              <a:gd name="connsiteY5" fmla="*/ 0 h 322840"/>
              <a:gd name="connsiteX6" fmla="*/ 119588 w 317352"/>
              <a:gd name="connsiteY6" fmla="*/ 322840 h 322840"/>
              <a:gd name="connsiteX7" fmla="*/ 0 w 317352"/>
              <a:gd name="connsiteY7" fmla="*/ 322840 h 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52" h="322840">
                <a:moveTo>
                  <a:pt x="137321" y="0"/>
                </a:moveTo>
                <a:lnTo>
                  <a:pt x="317352" y="0"/>
                </a:lnTo>
                <a:lnTo>
                  <a:pt x="317352" y="322840"/>
                </a:lnTo>
                <a:lnTo>
                  <a:pt x="137321" y="322840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40"/>
                </a:lnTo>
                <a:lnTo>
                  <a:pt x="0" y="32284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44DDA4FA-E3EC-5342-832E-D9EB6173D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2858" y="5499881"/>
            <a:ext cx="158682" cy="161420"/>
          </a:xfrm>
          <a:custGeom>
            <a:avLst/>
            <a:gdLst>
              <a:gd name="connsiteX0" fmla="*/ 137328 w 317364"/>
              <a:gd name="connsiteY0" fmla="*/ 0 h 322840"/>
              <a:gd name="connsiteX1" fmla="*/ 317364 w 317364"/>
              <a:gd name="connsiteY1" fmla="*/ 0 h 322840"/>
              <a:gd name="connsiteX2" fmla="*/ 317364 w 317364"/>
              <a:gd name="connsiteY2" fmla="*/ 322840 h 322840"/>
              <a:gd name="connsiteX3" fmla="*/ 137328 w 317364"/>
              <a:gd name="connsiteY3" fmla="*/ 322840 h 322840"/>
              <a:gd name="connsiteX4" fmla="*/ 0 w 317364"/>
              <a:gd name="connsiteY4" fmla="*/ 0 h 322840"/>
              <a:gd name="connsiteX5" fmla="*/ 119588 w 317364"/>
              <a:gd name="connsiteY5" fmla="*/ 0 h 322840"/>
              <a:gd name="connsiteX6" fmla="*/ 119588 w 317364"/>
              <a:gd name="connsiteY6" fmla="*/ 322840 h 322840"/>
              <a:gd name="connsiteX7" fmla="*/ 0 w 317364"/>
              <a:gd name="connsiteY7" fmla="*/ 322840 h 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64" h="322840">
                <a:moveTo>
                  <a:pt x="137328" y="0"/>
                </a:moveTo>
                <a:lnTo>
                  <a:pt x="317364" y="0"/>
                </a:lnTo>
                <a:lnTo>
                  <a:pt x="317364" y="322840"/>
                </a:lnTo>
                <a:lnTo>
                  <a:pt x="137328" y="322840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40"/>
                </a:lnTo>
                <a:lnTo>
                  <a:pt x="0" y="32284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4" name="Freeform 103">
            <a:extLst>
              <a:ext uri="{FF2B5EF4-FFF2-40B4-BE49-F238E27FC236}">
                <a16:creationId xmlns:a16="http://schemas.microsoft.com/office/drawing/2014/main" id="{B2B583B8-78FE-F64D-8487-7E86153BC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154" y="5692137"/>
            <a:ext cx="158676" cy="161422"/>
          </a:xfrm>
          <a:custGeom>
            <a:avLst/>
            <a:gdLst>
              <a:gd name="connsiteX0" fmla="*/ 137321 w 317352"/>
              <a:gd name="connsiteY0" fmla="*/ 0 h 322844"/>
              <a:gd name="connsiteX1" fmla="*/ 317352 w 317352"/>
              <a:gd name="connsiteY1" fmla="*/ 0 h 322844"/>
              <a:gd name="connsiteX2" fmla="*/ 317352 w 317352"/>
              <a:gd name="connsiteY2" fmla="*/ 322844 h 322844"/>
              <a:gd name="connsiteX3" fmla="*/ 137321 w 317352"/>
              <a:gd name="connsiteY3" fmla="*/ 322844 h 322844"/>
              <a:gd name="connsiteX4" fmla="*/ 0 w 317352"/>
              <a:gd name="connsiteY4" fmla="*/ 0 h 322844"/>
              <a:gd name="connsiteX5" fmla="*/ 119588 w 317352"/>
              <a:gd name="connsiteY5" fmla="*/ 0 h 322844"/>
              <a:gd name="connsiteX6" fmla="*/ 119588 w 317352"/>
              <a:gd name="connsiteY6" fmla="*/ 322844 h 322844"/>
              <a:gd name="connsiteX7" fmla="*/ 0 w 317352"/>
              <a:gd name="connsiteY7" fmla="*/ 322844 h 32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52" h="322844">
                <a:moveTo>
                  <a:pt x="137321" y="0"/>
                </a:moveTo>
                <a:lnTo>
                  <a:pt x="317352" y="0"/>
                </a:lnTo>
                <a:lnTo>
                  <a:pt x="317352" y="322844"/>
                </a:lnTo>
                <a:lnTo>
                  <a:pt x="137321" y="322844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44"/>
                </a:lnTo>
                <a:lnTo>
                  <a:pt x="0" y="322844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6" name="Freeform 105">
            <a:extLst>
              <a:ext uri="{FF2B5EF4-FFF2-40B4-BE49-F238E27FC236}">
                <a16:creationId xmlns:a16="http://schemas.microsoft.com/office/drawing/2014/main" id="{41E71A9C-6E25-964E-B52D-49D2D0B4F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4009" y="5307624"/>
            <a:ext cx="158682" cy="161420"/>
          </a:xfrm>
          <a:custGeom>
            <a:avLst/>
            <a:gdLst>
              <a:gd name="connsiteX0" fmla="*/ 137327 w 317363"/>
              <a:gd name="connsiteY0" fmla="*/ 0 h 322840"/>
              <a:gd name="connsiteX1" fmla="*/ 317363 w 317363"/>
              <a:gd name="connsiteY1" fmla="*/ 0 h 322840"/>
              <a:gd name="connsiteX2" fmla="*/ 317363 w 317363"/>
              <a:gd name="connsiteY2" fmla="*/ 322840 h 322840"/>
              <a:gd name="connsiteX3" fmla="*/ 137327 w 317363"/>
              <a:gd name="connsiteY3" fmla="*/ 322840 h 322840"/>
              <a:gd name="connsiteX4" fmla="*/ 0 w 317363"/>
              <a:gd name="connsiteY4" fmla="*/ 0 h 322840"/>
              <a:gd name="connsiteX5" fmla="*/ 119575 w 317363"/>
              <a:gd name="connsiteY5" fmla="*/ 0 h 322840"/>
              <a:gd name="connsiteX6" fmla="*/ 119575 w 317363"/>
              <a:gd name="connsiteY6" fmla="*/ 322840 h 322840"/>
              <a:gd name="connsiteX7" fmla="*/ 0 w 317363"/>
              <a:gd name="connsiteY7" fmla="*/ 322840 h 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63" h="322840">
                <a:moveTo>
                  <a:pt x="137327" y="0"/>
                </a:moveTo>
                <a:lnTo>
                  <a:pt x="317363" y="0"/>
                </a:lnTo>
                <a:lnTo>
                  <a:pt x="317363" y="322840"/>
                </a:lnTo>
                <a:lnTo>
                  <a:pt x="137327" y="322840"/>
                </a:lnTo>
                <a:close/>
                <a:moveTo>
                  <a:pt x="0" y="0"/>
                </a:moveTo>
                <a:lnTo>
                  <a:pt x="119575" y="0"/>
                </a:lnTo>
                <a:lnTo>
                  <a:pt x="119575" y="322840"/>
                </a:lnTo>
                <a:lnTo>
                  <a:pt x="0" y="32284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8" name="Freeform 107">
            <a:extLst>
              <a:ext uri="{FF2B5EF4-FFF2-40B4-BE49-F238E27FC236}">
                <a16:creationId xmlns:a16="http://schemas.microsoft.com/office/drawing/2014/main" id="{5DCF08F7-8F5E-A34E-ABB8-EF96DF256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499" y="5499881"/>
            <a:ext cx="158680" cy="161420"/>
          </a:xfrm>
          <a:custGeom>
            <a:avLst/>
            <a:gdLst>
              <a:gd name="connsiteX0" fmla="*/ 137321 w 317360"/>
              <a:gd name="connsiteY0" fmla="*/ 0 h 322840"/>
              <a:gd name="connsiteX1" fmla="*/ 317360 w 317360"/>
              <a:gd name="connsiteY1" fmla="*/ 0 h 322840"/>
              <a:gd name="connsiteX2" fmla="*/ 317360 w 317360"/>
              <a:gd name="connsiteY2" fmla="*/ 322840 h 322840"/>
              <a:gd name="connsiteX3" fmla="*/ 137321 w 317360"/>
              <a:gd name="connsiteY3" fmla="*/ 322840 h 322840"/>
              <a:gd name="connsiteX4" fmla="*/ 0 w 317360"/>
              <a:gd name="connsiteY4" fmla="*/ 0 h 322840"/>
              <a:gd name="connsiteX5" fmla="*/ 119575 w 317360"/>
              <a:gd name="connsiteY5" fmla="*/ 0 h 322840"/>
              <a:gd name="connsiteX6" fmla="*/ 119575 w 317360"/>
              <a:gd name="connsiteY6" fmla="*/ 322840 h 322840"/>
              <a:gd name="connsiteX7" fmla="*/ 0 w 317360"/>
              <a:gd name="connsiteY7" fmla="*/ 322840 h 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60" h="322840">
                <a:moveTo>
                  <a:pt x="137321" y="0"/>
                </a:moveTo>
                <a:lnTo>
                  <a:pt x="317360" y="0"/>
                </a:lnTo>
                <a:lnTo>
                  <a:pt x="317360" y="322840"/>
                </a:lnTo>
                <a:lnTo>
                  <a:pt x="137321" y="322840"/>
                </a:lnTo>
                <a:close/>
                <a:moveTo>
                  <a:pt x="0" y="0"/>
                </a:moveTo>
                <a:lnTo>
                  <a:pt x="119575" y="0"/>
                </a:lnTo>
                <a:lnTo>
                  <a:pt x="119575" y="322840"/>
                </a:lnTo>
                <a:lnTo>
                  <a:pt x="0" y="32284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10" name="Freeform 109">
            <a:extLst>
              <a:ext uri="{FF2B5EF4-FFF2-40B4-BE49-F238E27FC236}">
                <a16:creationId xmlns:a16="http://schemas.microsoft.com/office/drawing/2014/main" id="{EEDB9395-6991-7E45-B88C-D8B667CBA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710" y="5692137"/>
            <a:ext cx="155930" cy="161422"/>
          </a:xfrm>
          <a:custGeom>
            <a:avLst/>
            <a:gdLst>
              <a:gd name="connsiteX0" fmla="*/ 131829 w 311859"/>
              <a:gd name="connsiteY0" fmla="*/ 0 h 322844"/>
              <a:gd name="connsiteX1" fmla="*/ 311859 w 311859"/>
              <a:gd name="connsiteY1" fmla="*/ 0 h 322844"/>
              <a:gd name="connsiteX2" fmla="*/ 311859 w 311859"/>
              <a:gd name="connsiteY2" fmla="*/ 322844 h 322844"/>
              <a:gd name="connsiteX3" fmla="*/ 131829 w 311859"/>
              <a:gd name="connsiteY3" fmla="*/ 322844 h 322844"/>
              <a:gd name="connsiteX4" fmla="*/ 0 w 311859"/>
              <a:gd name="connsiteY4" fmla="*/ 0 h 322844"/>
              <a:gd name="connsiteX5" fmla="*/ 119575 w 311859"/>
              <a:gd name="connsiteY5" fmla="*/ 0 h 322844"/>
              <a:gd name="connsiteX6" fmla="*/ 119575 w 311859"/>
              <a:gd name="connsiteY6" fmla="*/ 322844 h 322844"/>
              <a:gd name="connsiteX7" fmla="*/ 0 w 311859"/>
              <a:gd name="connsiteY7" fmla="*/ 322844 h 32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859" h="322844">
                <a:moveTo>
                  <a:pt x="131829" y="0"/>
                </a:moveTo>
                <a:lnTo>
                  <a:pt x="311859" y="0"/>
                </a:lnTo>
                <a:lnTo>
                  <a:pt x="311859" y="322844"/>
                </a:lnTo>
                <a:lnTo>
                  <a:pt x="131829" y="322844"/>
                </a:lnTo>
                <a:close/>
                <a:moveTo>
                  <a:pt x="0" y="0"/>
                </a:moveTo>
                <a:lnTo>
                  <a:pt x="119575" y="0"/>
                </a:lnTo>
                <a:lnTo>
                  <a:pt x="119575" y="322844"/>
                </a:lnTo>
                <a:lnTo>
                  <a:pt x="0" y="322844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305EE1-3ACA-FA49-B2F2-4C0DFFE7F3F6}"/>
              </a:ext>
            </a:extLst>
          </p:cNvPr>
          <p:cNvSpPr txBox="1"/>
          <p:nvPr/>
        </p:nvSpPr>
        <p:spPr>
          <a:xfrm>
            <a:off x="0" y="2424036"/>
            <a:ext cx="12192000" cy="179299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4400" b="1" spc="-145" dirty="0">
                <a:solidFill>
                  <a:schemeClr val="tx2"/>
                </a:solidFill>
                <a:latin typeface="DM Sans" pitchFamily="2" charset="77"/>
              </a:rPr>
              <a:t>QUESTIONS </a:t>
            </a:r>
          </a:p>
          <a:p>
            <a:pPr algn="ctr">
              <a:lnSpc>
                <a:spcPts val="4440"/>
              </a:lnSpc>
            </a:pPr>
            <a:r>
              <a:rPr lang="en-US" sz="4400" b="1" spc="-145" dirty="0">
                <a:solidFill>
                  <a:schemeClr val="tx2"/>
                </a:solidFill>
                <a:latin typeface="DM Sans" pitchFamily="2" charset="77"/>
              </a:rPr>
              <a:t>AND </a:t>
            </a:r>
          </a:p>
          <a:p>
            <a:pPr algn="ctr">
              <a:lnSpc>
                <a:spcPts val="4440"/>
              </a:lnSpc>
            </a:pPr>
            <a:r>
              <a:rPr lang="en-US" sz="4400" b="1" spc="-145" dirty="0">
                <a:solidFill>
                  <a:schemeClr val="tx2"/>
                </a:solidFill>
                <a:latin typeface="DM Sans" pitchFamily="2" charset="77"/>
              </a:rPr>
              <a:t>DISCUSSION</a:t>
            </a:r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ADAF2DA9-FEB6-3447-81F6-3ECEE488B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43" y="355375"/>
            <a:ext cx="4499610" cy="1362806"/>
          </a:xfrm>
          <a:prstGeom prst="rect">
            <a:avLst/>
          </a:prstGeom>
        </p:spPr>
      </p:pic>
      <p:pic>
        <p:nvPicPr>
          <p:cNvPr id="63" name="Google Shape;206;p30">
            <a:extLst>
              <a:ext uri="{FF2B5EF4-FFF2-40B4-BE49-F238E27FC236}">
                <a16:creationId xmlns:a16="http://schemas.microsoft.com/office/drawing/2014/main" id="{4E54ADE9-6249-B542-900B-1846C9E089E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01853" y="6084209"/>
            <a:ext cx="707083" cy="7070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9EBBE3-13BC-E3AB-1E4F-76C7A4CFB2D8}"/>
              </a:ext>
            </a:extLst>
          </p:cNvPr>
          <p:cNvSpPr txBox="1"/>
          <p:nvPr/>
        </p:nvSpPr>
        <p:spPr>
          <a:xfrm>
            <a:off x="0" y="4465719"/>
            <a:ext cx="12192000" cy="232557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200" b="1" u="sng" spc="-145" dirty="0">
                <a:solidFill>
                  <a:srgbClr val="0070C0"/>
                </a:solidFill>
                <a:latin typeface="DM Sans" pitchFamily="2" charset="77"/>
              </a:rPr>
              <a:t>Contact:</a:t>
            </a:r>
          </a:p>
          <a:p>
            <a:pPr algn="ctr">
              <a:lnSpc>
                <a:spcPts val="4440"/>
              </a:lnSpc>
            </a:pPr>
            <a:r>
              <a:rPr lang="en-US" sz="3200" b="1" spc="-145" dirty="0">
                <a:solidFill>
                  <a:schemeClr val="tx2"/>
                </a:solidFill>
                <a:latin typeface="DM Sans" pitchFamily="2" charset="77"/>
              </a:rPr>
              <a:t>Andy Batkin</a:t>
            </a:r>
          </a:p>
          <a:p>
            <a:pPr algn="ctr">
              <a:lnSpc>
                <a:spcPts val="4440"/>
              </a:lnSpc>
            </a:pPr>
            <a:r>
              <a:rPr lang="en-US" sz="3200" b="1" spc="-145" dirty="0">
                <a:solidFill>
                  <a:schemeClr val="tx2"/>
                </a:solidFill>
                <a:latin typeface="DM Sans" pitchFamily="2" charset="77"/>
              </a:rPr>
              <a:t>CEO &amp; Founder</a:t>
            </a:r>
          </a:p>
          <a:p>
            <a:pPr algn="ctr">
              <a:lnSpc>
                <a:spcPts val="4440"/>
              </a:lnSpc>
            </a:pPr>
            <a:r>
              <a:rPr lang="en-US" sz="3200" b="1" spc="-145" dirty="0">
                <a:solidFill>
                  <a:schemeClr val="tx2"/>
                </a:solidFill>
                <a:latin typeface="DM Sans" pitchFamily="2" charset="77"/>
              </a:rPr>
              <a:t>abatkin@durationmedia.net</a:t>
            </a:r>
          </a:p>
        </p:txBody>
      </p:sp>
    </p:spTree>
    <p:extLst>
      <p:ext uri="{BB962C8B-B14F-4D97-AF65-F5344CB8AC3E}">
        <p14:creationId xmlns:p14="http://schemas.microsoft.com/office/powerpoint/2010/main" val="606486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3ABF5C63-45D1-B946-A752-58FA97591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540" y="4857192"/>
            <a:ext cx="617967" cy="1032693"/>
          </a:xfrm>
          <a:custGeom>
            <a:avLst/>
            <a:gdLst>
              <a:gd name="T0" fmla="*/ 990 w 991"/>
              <a:gd name="T1" fmla="*/ 0 h 1656"/>
              <a:gd name="T2" fmla="*/ 0 w 991"/>
              <a:gd name="T3" fmla="*/ 0 h 1656"/>
              <a:gd name="T4" fmla="*/ 0 w 991"/>
              <a:gd name="T5" fmla="*/ 1655 h 1656"/>
              <a:gd name="T6" fmla="*/ 990 w 991"/>
              <a:gd name="T7" fmla="*/ 1655 h 1656"/>
              <a:gd name="T8" fmla="*/ 990 w 991"/>
              <a:gd name="T9" fmla="*/ 0 h 1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1" h="1656">
                <a:moveTo>
                  <a:pt x="990" y="0"/>
                </a:moveTo>
                <a:lnTo>
                  <a:pt x="0" y="0"/>
                </a:lnTo>
                <a:lnTo>
                  <a:pt x="0" y="1655"/>
                </a:lnTo>
                <a:lnTo>
                  <a:pt x="990" y="1655"/>
                </a:lnTo>
                <a:lnTo>
                  <a:pt x="99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82B84A49-B9CD-8045-960F-EA898AC56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9386" y="3733865"/>
            <a:ext cx="617967" cy="2153274"/>
          </a:xfrm>
          <a:custGeom>
            <a:avLst/>
            <a:gdLst>
              <a:gd name="T0" fmla="*/ 989 w 990"/>
              <a:gd name="T1" fmla="*/ 0 h 3458"/>
              <a:gd name="T2" fmla="*/ 0 w 990"/>
              <a:gd name="T3" fmla="*/ 0 h 3458"/>
              <a:gd name="T4" fmla="*/ 0 w 990"/>
              <a:gd name="T5" fmla="*/ 3457 h 3458"/>
              <a:gd name="T6" fmla="*/ 989 w 990"/>
              <a:gd name="T7" fmla="*/ 3457 h 3458"/>
              <a:gd name="T8" fmla="*/ 989 w 990"/>
              <a:gd name="T9" fmla="*/ 0 h 3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0" h="3458">
                <a:moveTo>
                  <a:pt x="989" y="0"/>
                </a:moveTo>
                <a:lnTo>
                  <a:pt x="0" y="0"/>
                </a:lnTo>
                <a:lnTo>
                  <a:pt x="0" y="3457"/>
                </a:lnTo>
                <a:lnTo>
                  <a:pt x="989" y="3457"/>
                </a:lnTo>
                <a:lnTo>
                  <a:pt x="989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98222498-531B-364F-9E8E-95103D7E6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3975" y="4612755"/>
            <a:ext cx="615221" cy="1277133"/>
          </a:xfrm>
          <a:custGeom>
            <a:avLst/>
            <a:gdLst>
              <a:gd name="T0" fmla="*/ 988 w 989"/>
              <a:gd name="T1" fmla="*/ 0 h 2049"/>
              <a:gd name="T2" fmla="*/ 0 w 989"/>
              <a:gd name="T3" fmla="*/ 0 h 2049"/>
              <a:gd name="T4" fmla="*/ 0 w 989"/>
              <a:gd name="T5" fmla="*/ 2048 h 2049"/>
              <a:gd name="T6" fmla="*/ 988 w 989"/>
              <a:gd name="T7" fmla="*/ 2048 h 2049"/>
              <a:gd name="T8" fmla="*/ 988 w 989"/>
              <a:gd name="T9" fmla="*/ 0 h 20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9" h="2049">
                <a:moveTo>
                  <a:pt x="988" y="0"/>
                </a:moveTo>
                <a:lnTo>
                  <a:pt x="0" y="0"/>
                </a:lnTo>
                <a:lnTo>
                  <a:pt x="0" y="2048"/>
                </a:lnTo>
                <a:lnTo>
                  <a:pt x="988" y="2048"/>
                </a:lnTo>
                <a:lnTo>
                  <a:pt x="988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34" name="Freeform 97">
            <a:extLst>
              <a:ext uri="{FF2B5EF4-FFF2-40B4-BE49-F238E27FC236}">
                <a16:creationId xmlns:a16="http://schemas.microsoft.com/office/drawing/2014/main" id="{B13083E0-521B-4F4C-9FD4-3FB2625B5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644" y="3066459"/>
            <a:ext cx="944804" cy="944804"/>
          </a:xfrm>
          <a:custGeom>
            <a:avLst/>
            <a:gdLst>
              <a:gd name="T0" fmla="*/ 631 w 1517"/>
              <a:gd name="T1" fmla="*/ 153 h 1516"/>
              <a:gd name="T2" fmla="*/ 631 w 1517"/>
              <a:gd name="T3" fmla="*/ 153 h 1516"/>
              <a:gd name="T4" fmla="*/ 153 w 1517"/>
              <a:gd name="T5" fmla="*/ 884 h 1516"/>
              <a:gd name="T6" fmla="*/ 153 w 1517"/>
              <a:gd name="T7" fmla="*/ 884 h 1516"/>
              <a:gd name="T8" fmla="*/ 885 w 1517"/>
              <a:gd name="T9" fmla="*/ 1362 h 1516"/>
              <a:gd name="T10" fmla="*/ 885 w 1517"/>
              <a:gd name="T11" fmla="*/ 1362 h 1516"/>
              <a:gd name="T12" fmla="*/ 1363 w 1517"/>
              <a:gd name="T13" fmla="*/ 630 h 1516"/>
              <a:gd name="T14" fmla="*/ 1363 w 1517"/>
              <a:gd name="T15" fmla="*/ 630 h 1516"/>
              <a:gd name="T16" fmla="*/ 631 w 1517"/>
              <a:gd name="T17" fmla="*/ 153 h 1516"/>
              <a:gd name="T18" fmla="*/ 901 w 1517"/>
              <a:gd name="T19" fmla="*/ 1436 h 1516"/>
              <a:gd name="T20" fmla="*/ 901 w 1517"/>
              <a:gd name="T21" fmla="*/ 1436 h 1516"/>
              <a:gd name="T22" fmla="*/ 78 w 1517"/>
              <a:gd name="T23" fmla="*/ 900 h 1516"/>
              <a:gd name="T24" fmla="*/ 78 w 1517"/>
              <a:gd name="T25" fmla="*/ 900 h 1516"/>
              <a:gd name="T26" fmla="*/ 615 w 1517"/>
              <a:gd name="T27" fmla="*/ 79 h 1516"/>
              <a:gd name="T28" fmla="*/ 615 w 1517"/>
              <a:gd name="T29" fmla="*/ 79 h 1516"/>
              <a:gd name="T30" fmla="*/ 1438 w 1517"/>
              <a:gd name="T31" fmla="*/ 614 h 1516"/>
              <a:gd name="T32" fmla="*/ 1438 w 1517"/>
              <a:gd name="T33" fmla="*/ 614 h 1516"/>
              <a:gd name="T34" fmla="*/ 901 w 1517"/>
              <a:gd name="T35" fmla="*/ 1436 h 1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17" h="1516">
                <a:moveTo>
                  <a:pt x="631" y="153"/>
                </a:moveTo>
                <a:lnTo>
                  <a:pt x="631" y="153"/>
                </a:lnTo>
                <a:cubicBezTo>
                  <a:pt x="297" y="223"/>
                  <a:pt x="83" y="551"/>
                  <a:pt x="153" y="884"/>
                </a:cubicBezTo>
                <a:lnTo>
                  <a:pt x="153" y="884"/>
                </a:lnTo>
                <a:cubicBezTo>
                  <a:pt x="223" y="1217"/>
                  <a:pt x="552" y="1432"/>
                  <a:pt x="885" y="1362"/>
                </a:cubicBezTo>
                <a:lnTo>
                  <a:pt x="885" y="1362"/>
                </a:lnTo>
                <a:cubicBezTo>
                  <a:pt x="1219" y="1292"/>
                  <a:pt x="1433" y="964"/>
                  <a:pt x="1363" y="630"/>
                </a:cubicBezTo>
                <a:lnTo>
                  <a:pt x="1363" y="630"/>
                </a:lnTo>
                <a:cubicBezTo>
                  <a:pt x="1293" y="298"/>
                  <a:pt x="964" y="83"/>
                  <a:pt x="631" y="153"/>
                </a:cubicBezTo>
                <a:close/>
                <a:moveTo>
                  <a:pt x="901" y="1436"/>
                </a:moveTo>
                <a:lnTo>
                  <a:pt x="901" y="1436"/>
                </a:lnTo>
                <a:cubicBezTo>
                  <a:pt x="526" y="1515"/>
                  <a:pt x="157" y="1274"/>
                  <a:pt x="78" y="900"/>
                </a:cubicBezTo>
                <a:lnTo>
                  <a:pt x="78" y="900"/>
                </a:lnTo>
                <a:cubicBezTo>
                  <a:pt x="0" y="526"/>
                  <a:pt x="240" y="157"/>
                  <a:pt x="615" y="79"/>
                </a:cubicBezTo>
                <a:lnTo>
                  <a:pt x="615" y="79"/>
                </a:lnTo>
                <a:cubicBezTo>
                  <a:pt x="990" y="0"/>
                  <a:pt x="1359" y="241"/>
                  <a:pt x="1438" y="614"/>
                </a:cubicBezTo>
                <a:lnTo>
                  <a:pt x="1438" y="614"/>
                </a:lnTo>
                <a:cubicBezTo>
                  <a:pt x="1516" y="989"/>
                  <a:pt x="1276" y="1357"/>
                  <a:pt x="901" y="1436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35" name="Freeform 98">
            <a:extLst>
              <a:ext uri="{FF2B5EF4-FFF2-40B4-BE49-F238E27FC236}">
                <a16:creationId xmlns:a16="http://schemas.microsoft.com/office/drawing/2014/main" id="{61E85C72-205F-A446-87D5-F188D42A5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763" y="3275195"/>
            <a:ext cx="343315" cy="527333"/>
          </a:xfrm>
          <a:custGeom>
            <a:avLst/>
            <a:gdLst>
              <a:gd name="T0" fmla="*/ 415 w 550"/>
              <a:gd name="T1" fmla="*/ 556 h 845"/>
              <a:gd name="T2" fmla="*/ 380 w 550"/>
              <a:gd name="T3" fmla="*/ 502 h 845"/>
              <a:gd name="T4" fmla="*/ 351 w 550"/>
              <a:gd name="T5" fmla="*/ 657 h 845"/>
              <a:gd name="T6" fmla="*/ 405 w 550"/>
              <a:gd name="T7" fmla="*/ 617 h 845"/>
              <a:gd name="T8" fmla="*/ 415 w 550"/>
              <a:gd name="T9" fmla="*/ 556 h 845"/>
              <a:gd name="T10" fmla="*/ 137 w 550"/>
              <a:gd name="T11" fmla="*/ 283 h 845"/>
              <a:gd name="T12" fmla="*/ 165 w 550"/>
              <a:gd name="T13" fmla="*/ 328 h 845"/>
              <a:gd name="T14" fmla="*/ 187 w 550"/>
              <a:gd name="T15" fmla="*/ 194 h 845"/>
              <a:gd name="T16" fmla="*/ 145 w 550"/>
              <a:gd name="T17" fmla="*/ 229 h 845"/>
              <a:gd name="T18" fmla="*/ 137 w 550"/>
              <a:gd name="T19" fmla="*/ 283 h 845"/>
              <a:gd name="T20" fmla="*/ 309 w 550"/>
              <a:gd name="T21" fmla="*/ 771 h 845"/>
              <a:gd name="T22" fmla="*/ 146 w 550"/>
              <a:gd name="T23" fmla="*/ 739 h 845"/>
              <a:gd name="T24" fmla="*/ 56 w 550"/>
              <a:gd name="T25" fmla="*/ 606 h 845"/>
              <a:gd name="T26" fmla="*/ 184 w 550"/>
              <a:gd name="T27" fmla="*/ 580 h 845"/>
              <a:gd name="T28" fmla="*/ 221 w 550"/>
              <a:gd name="T29" fmla="*/ 641 h 845"/>
              <a:gd name="T30" fmla="*/ 245 w 550"/>
              <a:gd name="T31" fmla="*/ 468 h 845"/>
              <a:gd name="T32" fmla="*/ 227 w 550"/>
              <a:gd name="T33" fmla="*/ 466 h 845"/>
              <a:gd name="T34" fmla="*/ 207 w 550"/>
              <a:gd name="T35" fmla="*/ 464 h 845"/>
              <a:gd name="T36" fmla="*/ 76 w 550"/>
              <a:gd name="T37" fmla="*/ 421 h 845"/>
              <a:gd name="T38" fmla="*/ 13 w 550"/>
              <a:gd name="T39" fmla="*/ 318 h 845"/>
              <a:gd name="T40" fmla="*/ 37 w 550"/>
              <a:gd name="T41" fmla="*/ 177 h 845"/>
              <a:gd name="T42" fmla="*/ 165 w 550"/>
              <a:gd name="T43" fmla="*/ 90 h 845"/>
              <a:gd name="T44" fmla="*/ 213 w 550"/>
              <a:gd name="T45" fmla="*/ 0 h 845"/>
              <a:gd name="T46" fmla="*/ 229 w 550"/>
              <a:gd name="T47" fmla="*/ 78 h 845"/>
              <a:gd name="T48" fmla="*/ 380 w 550"/>
              <a:gd name="T49" fmla="*/ 109 h 845"/>
              <a:gd name="T50" fmla="*/ 332 w 550"/>
              <a:gd name="T51" fmla="*/ 253 h 845"/>
              <a:gd name="T52" fmla="*/ 304 w 550"/>
              <a:gd name="T53" fmla="*/ 207 h 845"/>
              <a:gd name="T54" fmla="*/ 252 w 550"/>
              <a:gd name="T55" fmla="*/ 184 h 845"/>
              <a:gd name="T56" fmla="*/ 288 w 550"/>
              <a:gd name="T57" fmla="*/ 359 h 845"/>
              <a:gd name="T58" fmla="*/ 305 w 550"/>
              <a:gd name="T59" fmla="*/ 361 h 845"/>
              <a:gd name="T60" fmla="*/ 321 w 550"/>
              <a:gd name="T61" fmla="*/ 363 h 845"/>
              <a:gd name="T62" fmla="*/ 419 w 550"/>
              <a:gd name="T63" fmla="*/ 384 h 845"/>
              <a:gd name="T64" fmla="*/ 497 w 550"/>
              <a:gd name="T65" fmla="*/ 430 h 845"/>
              <a:gd name="T66" fmla="*/ 542 w 550"/>
              <a:gd name="T67" fmla="*/ 521 h 845"/>
              <a:gd name="T68" fmla="*/ 537 w 550"/>
              <a:gd name="T69" fmla="*/ 618 h 845"/>
              <a:gd name="T70" fmla="*/ 481 w 550"/>
              <a:gd name="T71" fmla="*/ 703 h 845"/>
              <a:gd name="T72" fmla="*/ 387 w 550"/>
              <a:gd name="T73" fmla="*/ 831 h 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50" h="845">
                <a:moveTo>
                  <a:pt x="415" y="556"/>
                </a:moveTo>
                <a:lnTo>
                  <a:pt x="415" y="556"/>
                </a:lnTo>
                <a:cubicBezTo>
                  <a:pt x="409" y="531"/>
                  <a:pt x="398" y="513"/>
                  <a:pt x="380" y="502"/>
                </a:cubicBezTo>
                <a:lnTo>
                  <a:pt x="380" y="502"/>
                </a:lnTo>
                <a:cubicBezTo>
                  <a:pt x="362" y="491"/>
                  <a:pt x="339" y="482"/>
                  <a:pt x="313" y="477"/>
                </a:cubicBezTo>
                <a:lnTo>
                  <a:pt x="351" y="657"/>
                </a:lnTo>
                <a:lnTo>
                  <a:pt x="351" y="657"/>
                </a:lnTo>
                <a:cubicBezTo>
                  <a:pt x="375" y="648"/>
                  <a:pt x="393" y="635"/>
                  <a:pt x="405" y="617"/>
                </a:cubicBezTo>
                <a:lnTo>
                  <a:pt x="405" y="617"/>
                </a:lnTo>
                <a:cubicBezTo>
                  <a:pt x="416" y="599"/>
                  <a:pt x="420" y="579"/>
                  <a:pt x="415" y="556"/>
                </a:cubicBezTo>
                <a:close/>
                <a:moveTo>
                  <a:pt x="137" y="283"/>
                </a:moveTo>
                <a:lnTo>
                  <a:pt x="137" y="283"/>
                </a:lnTo>
                <a:cubicBezTo>
                  <a:pt x="141" y="303"/>
                  <a:pt x="151" y="318"/>
                  <a:pt x="165" y="328"/>
                </a:cubicBezTo>
                <a:lnTo>
                  <a:pt x="165" y="328"/>
                </a:lnTo>
                <a:cubicBezTo>
                  <a:pt x="180" y="337"/>
                  <a:pt x="198" y="345"/>
                  <a:pt x="220" y="350"/>
                </a:cubicBezTo>
                <a:lnTo>
                  <a:pt x="187" y="194"/>
                </a:lnTo>
                <a:lnTo>
                  <a:pt x="187" y="194"/>
                </a:lnTo>
                <a:cubicBezTo>
                  <a:pt x="168" y="201"/>
                  <a:pt x="154" y="213"/>
                  <a:pt x="145" y="229"/>
                </a:cubicBezTo>
                <a:lnTo>
                  <a:pt x="145" y="229"/>
                </a:lnTo>
                <a:cubicBezTo>
                  <a:pt x="135" y="245"/>
                  <a:pt x="133" y="262"/>
                  <a:pt x="137" y="283"/>
                </a:cubicBezTo>
                <a:close/>
                <a:moveTo>
                  <a:pt x="324" y="844"/>
                </a:moveTo>
                <a:lnTo>
                  <a:pt x="309" y="771"/>
                </a:lnTo>
                <a:lnTo>
                  <a:pt x="309" y="771"/>
                </a:lnTo>
                <a:cubicBezTo>
                  <a:pt x="246" y="777"/>
                  <a:pt x="192" y="766"/>
                  <a:pt x="146" y="739"/>
                </a:cubicBezTo>
                <a:lnTo>
                  <a:pt x="146" y="739"/>
                </a:lnTo>
                <a:cubicBezTo>
                  <a:pt x="100" y="711"/>
                  <a:pt x="70" y="667"/>
                  <a:pt x="56" y="606"/>
                </a:cubicBezTo>
                <a:lnTo>
                  <a:pt x="184" y="580"/>
                </a:lnTo>
                <a:lnTo>
                  <a:pt x="184" y="580"/>
                </a:lnTo>
                <a:cubicBezTo>
                  <a:pt x="191" y="604"/>
                  <a:pt x="203" y="625"/>
                  <a:pt x="221" y="641"/>
                </a:cubicBezTo>
                <a:lnTo>
                  <a:pt x="221" y="641"/>
                </a:lnTo>
                <a:cubicBezTo>
                  <a:pt x="239" y="657"/>
                  <a:pt x="261" y="665"/>
                  <a:pt x="287" y="667"/>
                </a:cubicBezTo>
                <a:lnTo>
                  <a:pt x="245" y="468"/>
                </a:lnTo>
                <a:lnTo>
                  <a:pt x="245" y="468"/>
                </a:lnTo>
                <a:cubicBezTo>
                  <a:pt x="239" y="467"/>
                  <a:pt x="233" y="467"/>
                  <a:pt x="227" y="466"/>
                </a:cubicBezTo>
                <a:lnTo>
                  <a:pt x="227" y="466"/>
                </a:lnTo>
                <a:cubicBezTo>
                  <a:pt x="220" y="465"/>
                  <a:pt x="214" y="465"/>
                  <a:pt x="207" y="464"/>
                </a:cubicBezTo>
                <a:lnTo>
                  <a:pt x="207" y="464"/>
                </a:lnTo>
                <a:cubicBezTo>
                  <a:pt x="152" y="457"/>
                  <a:pt x="108" y="443"/>
                  <a:pt x="76" y="421"/>
                </a:cubicBezTo>
                <a:lnTo>
                  <a:pt x="76" y="421"/>
                </a:lnTo>
                <a:cubicBezTo>
                  <a:pt x="43" y="398"/>
                  <a:pt x="22" y="365"/>
                  <a:pt x="13" y="318"/>
                </a:cubicBezTo>
                <a:lnTo>
                  <a:pt x="13" y="318"/>
                </a:lnTo>
                <a:cubicBezTo>
                  <a:pt x="0" y="264"/>
                  <a:pt x="9" y="218"/>
                  <a:pt x="37" y="177"/>
                </a:cubicBezTo>
                <a:lnTo>
                  <a:pt x="37" y="177"/>
                </a:lnTo>
                <a:cubicBezTo>
                  <a:pt x="67" y="137"/>
                  <a:pt x="109" y="107"/>
                  <a:pt x="165" y="90"/>
                </a:cubicBezTo>
                <a:lnTo>
                  <a:pt x="150" y="14"/>
                </a:lnTo>
                <a:lnTo>
                  <a:pt x="213" y="0"/>
                </a:lnTo>
                <a:lnTo>
                  <a:pt x="229" y="78"/>
                </a:lnTo>
                <a:lnTo>
                  <a:pt x="229" y="78"/>
                </a:lnTo>
                <a:cubicBezTo>
                  <a:pt x="287" y="72"/>
                  <a:pt x="337" y="82"/>
                  <a:pt x="380" y="109"/>
                </a:cubicBezTo>
                <a:lnTo>
                  <a:pt x="380" y="109"/>
                </a:lnTo>
                <a:cubicBezTo>
                  <a:pt x="422" y="135"/>
                  <a:pt x="449" y="174"/>
                  <a:pt x="462" y="227"/>
                </a:cubicBezTo>
                <a:lnTo>
                  <a:pt x="332" y="253"/>
                </a:lnTo>
                <a:lnTo>
                  <a:pt x="332" y="253"/>
                </a:lnTo>
                <a:cubicBezTo>
                  <a:pt x="328" y="236"/>
                  <a:pt x="318" y="221"/>
                  <a:pt x="304" y="207"/>
                </a:cubicBezTo>
                <a:lnTo>
                  <a:pt x="304" y="207"/>
                </a:lnTo>
                <a:cubicBezTo>
                  <a:pt x="290" y="194"/>
                  <a:pt x="272" y="186"/>
                  <a:pt x="252" y="184"/>
                </a:cubicBezTo>
                <a:lnTo>
                  <a:pt x="288" y="359"/>
                </a:lnTo>
                <a:lnTo>
                  <a:pt x="288" y="359"/>
                </a:lnTo>
                <a:cubicBezTo>
                  <a:pt x="294" y="360"/>
                  <a:pt x="299" y="361"/>
                  <a:pt x="305" y="361"/>
                </a:cubicBezTo>
                <a:lnTo>
                  <a:pt x="305" y="361"/>
                </a:lnTo>
                <a:cubicBezTo>
                  <a:pt x="310" y="361"/>
                  <a:pt x="315" y="362"/>
                  <a:pt x="321" y="363"/>
                </a:cubicBezTo>
                <a:lnTo>
                  <a:pt x="321" y="363"/>
                </a:lnTo>
                <a:cubicBezTo>
                  <a:pt x="356" y="367"/>
                  <a:pt x="388" y="374"/>
                  <a:pt x="419" y="384"/>
                </a:cubicBezTo>
                <a:lnTo>
                  <a:pt x="419" y="384"/>
                </a:lnTo>
                <a:cubicBezTo>
                  <a:pt x="449" y="393"/>
                  <a:pt x="475" y="409"/>
                  <a:pt x="497" y="430"/>
                </a:cubicBezTo>
                <a:lnTo>
                  <a:pt x="497" y="430"/>
                </a:lnTo>
                <a:cubicBezTo>
                  <a:pt x="518" y="452"/>
                  <a:pt x="534" y="482"/>
                  <a:pt x="542" y="521"/>
                </a:cubicBezTo>
                <a:lnTo>
                  <a:pt x="542" y="521"/>
                </a:lnTo>
                <a:cubicBezTo>
                  <a:pt x="549" y="554"/>
                  <a:pt x="547" y="586"/>
                  <a:pt x="537" y="618"/>
                </a:cubicBezTo>
                <a:lnTo>
                  <a:pt x="537" y="618"/>
                </a:lnTo>
                <a:cubicBezTo>
                  <a:pt x="527" y="649"/>
                  <a:pt x="508" y="678"/>
                  <a:pt x="481" y="703"/>
                </a:cubicBezTo>
                <a:lnTo>
                  <a:pt x="481" y="703"/>
                </a:lnTo>
                <a:cubicBezTo>
                  <a:pt x="453" y="728"/>
                  <a:pt x="417" y="747"/>
                  <a:pt x="373" y="759"/>
                </a:cubicBezTo>
                <a:lnTo>
                  <a:pt x="387" y="831"/>
                </a:lnTo>
                <a:lnTo>
                  <a:pt x="324" y="8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43" name="Freeform 106">
            <a:extLst>
              <a:ext uri="{FF2B5EF4-FFF2-40B4-BE49-F238E27FC236}">
                <a16:creationId xmlns:a16="http://schemas.microsoft.com/office/drawing/2014/main" id="{00C489A6-9161-FF45-BD0C-A125971C1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539" y="4074434"/>
            <a:ext cx="10274313" cy="988749"/>
          </a:xfrm>
          <a:custGeom>
            <a:avLst/>
            <a:gdLst>
              <a:gd name="T0" fmla="*/ 1107 w 1585"/>
              <a:gd name="T1" fmla="*/ 260 h 1586"/>
              <a:gd name="T2" fmla="*/ 1107 w 1585"/>
              <a:gd name="T3" fmla="*/ 260 h 1586"/>
              <a:gd name="T4" fmla="*/ 259 w 1585"/>
              <a:gd name="T5" fmla="*/ 478 h 1586"/>
              <a:gd name="T6" fmla="*/ 259 w 1585"/>
              <a:gd name="T7" fmla="*/ 478 h 1586"/>
              <a:gd name="T8" fmla="*/ 478 w 1585"/>
              <a:gd name="T9" fmla="*/ 1324 h 1586"/>
              <a:gd name="T10" fmla="*/ 478 w 1585"/>
              <a:gd name="T11" fmla="*/ 1324 h 1586"/>
              <a:gd name="T12" fmla="*/ 1324 w 1585"/>
              <a:gd name="T13" fmla="*/ 1107 h 1586"/>
              <a:gd name="T14" fmla="*/ 1324 w 1585"/>
              <a:gd name="T15" fmla="*/ 1107 h 1586"/>
              <a:gd name="T16" fmla="*/ 1107 w 1585"/>
              <a:gd name="T17" fmla="*/ 260 h 1586"/>
              <a:gd name="T18" fmla="*/ 439 w 1585"/>
              <a:gd name="T19" fmla="*/ 1390 h 1586"/>
              <a:gd name="T20" fmla="*/ 439 w 1585"/>
              <a:gd name="T21" fmla="*/ 1390 h 1586"/>
              <a:gd name="T22" fmla="*/ 194 w 1585"/>
              <a:gd name="T23" fmla="*/ 439 h 1586"/>
              <a:gd name="T24" fmla="*/ 194 w 1585"/>
              <a:gd name="T25" fmla="*/ 439 h 1586"/>
              <a:gd name="T26" fmla="*/ 1145 w 1585"/>
              <a:gd name="T27" fmla="*/ 194 h 1586"/>
              <a:gd name="T28" fmla="*/ 1145 w 1585"/>
              <a:gd name="T29" fmla="*/ 194 h 1586"/>
              <a:gd name="T30" fmla="*/ 1390 w 1585"/>
              <a:gd name="T31" fmla="*/ 1145 h 1586"/>
              <a:gd name="T32" fmla="*/ 1390 w 1585"/>
              <a:gd name="T33" fmla="*/ 1145 h 1586"/>
              <a:gd name="T34" fmla="*/ 439 w 1585"/>
              <a:gd name="T35" fmla="*/ 1390 h 1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85" h="1586">
                <a:moveTo>
                  <a:pt x="1107" y="260"/>
                </a:moveTo>
                <a:lnTo>
                  <a:pt x="1107" y="260"/>
                </a:lnTo>
                <a:cubicBezTo>
                  <a:pt x="813" y="86"/>
                  <a:pt x="433" y="184"/>
                  <a:pt x="259" y="478"/>
                </a:cubicBezTo>
                <a:lnTo>
                  <a:pt x="259" y="478"/>
                </a:lnTo>
                <a:cubicBezTo>
                  <a:pt x="86" y="771"/>
                  <a:pt x="184" y="1151"/>
                  <a:pt x="478" y="1324"/>
                </a:cubicBezTo>
                <a:lnTo>
                  <a:pt x="478" y="1324"/>
                </a:lnTo>
                <a:cubicBezTo>
                  <a:pt x="771" y="1498"/>
                  <a:pt x="1151" y="1400"/>
                  <a:pt x="1324" y="1107"/>
                </a:cubicBezTo>
                <a:lnTo>
                  <a:pt x="1324" y="1107"/>
                </a:lnTo>
                <a:cubicBezTo>
                  <a:pt x="1497" y="813"/>
                  <a:pt x="1400" y="433"/>
                  <a:pt x="1107" y="260"/>
                </a:cubicBezTo>
                <a:close/>
                <a:moveTo>
                  <a:pt x="439" y="1390"/>
                </a:moveTo>
                <a:lnTo>
                  <a:pt x="439" y="1390"/>
                </a:lnTo>
                <a:cubicBezTo>
                  <a:pt x="110" y="1195"/>
                  <a:pt x="0" y="769"/>
                  <a:pt x="194" y="439"/>
                </a:cubicBezTo>
                <a:lnTo>
                  <a:pt x="194" y="439"/>
                </a:lnTo>
                <a:cubicBezTo>
                  <a:pt x="389" y="110"/>
                  <a:pt x="815" y="0"/>
                  <a:pt x="1145" y="194"/>
                </a:cubicBezTo>
                <a:lnTo>
                  <a:pt x="1145" y="194"/>
                </a:lnTo>
                <a:cubicBezTo>
                  <a:pt x="1474" y="389"/>
                  <a:pt x="1584" y="816"/>
                  <a:pt x="1390" y="1145"/>
                </a:cubicBezTo>
                <a:lnTo>
                  <a:pt x="1390" y="1145"/>
                </a:lnTo>
                <a:cubicBezTo>
                  <a:pt x="1195" y="1475"/>
                  <a:pt x="769" y="1585"/>
                  <a:pt x="439" y="139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2979EE2B-86AA-8641-8CAA-9DF0817B4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6168" y="5115367"/>
            <a:ext cx="158680" cy="161420"/>
          </a:xfrm>
          <a:custGeom>
            <a:avLst/>
            <a:gdLst>
              <a:gd name="connsiteX0" fmla="*/ 137321 w 317360"/>
              <a:gd name="connsiteY0" fmla="*/ 0 h 322840"/>
              <a:gd name="connsiteX1" fmla="*/ 317360 w 317360"/>
              <a:gd name="connsiteY1" fmla="*/ 0 h 322840"/>
              <a:gd name="connsiteX2" fmla="*/ 317360 w 317360"/>
              <a:gd name="connsiteY2" fmla="*/ 322840 h 322840"/>
              <a:gd name="connsiteX3" fmla="*/ 137321 w 317360"/>
              <a:gd name="connsiteY3" fmla="*/ 322840 h 322840"/>
              <a:gd name="connsiteX4" fmla="*/ 0 w 317360"/>
              <a:gd name="connsiteY4" fmla="*/ 0 h 322840"/>
              <a:gd name="connsiteX5" fmla="*/ 119588 w 317360"/>
              <a:gd name="connsiteY5" fmla="*/ 0 h 322840"/>
              <a:gd name="connsiteX6" fmla="*/ 119588 w 317360"/>
              <a:gd name="connsiteY6" fmla="*/ 322840 h 322840"/>
              <a:gd name="connsiteX7" fmla="*/ 0 w 317360"/>
              <a:gd name="connsiteY7" fmla="*/ 322840 h 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60" h="322840">
                <a:moveTo>
                  <a:pt x="137321" y="0"/>
                </a:moveTo>
                <a:lnTo>
                  <a:pt x="317360" y="0"/>
                </a:lnTo>
                <a:lnTo>
                  <a:pt x="317360" y="322840"/>
                </a:lnTo>
                <a:lnTo>
                  <a:pt x="137321" y="322840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40"/>
                </a:lnTo>
                <a:lnTo>
                  <a:pt x="0" y="32284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0" name="Freeform 99">
            <a:extLst>
              <a:ext uri="{FF2B5EF4-FFF2-40B4-BE49-F238E27FC236}">
                <a16:creationId xmlns:a16="http://schemas.microsoft.com/office/drawing/2014/main" id="{CAF6306F-EB7A-9249-9685-63E5D7AFF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9689" y="5307624"/>
            <a:ext cx="158676" cy="161420"/>
          </a:xfrm>
          <a:custGeom>
            <a:avLst/>
            <a:gdLst>
              <a:gd name="connsiteX0" fmla="*/ 137321 w 317352"/>
              <a:gd name="connsiteY0" fmla="*/ 0 h 322840"/>
              <a:gd name="connsiteX1" fmla="*/ 317352 w 317352"/>
              <a:gd name="connsiteY1" fmla="*/ 0 h 322840"/>
              <a:gd name="connsiteX2" fmla="*/ 317352 w 317352"/>
              <a:gd name="connsiteY2" fmla="*/ 322840 h 322840"/>
              <a:gd name="connsiteX3" fmla="*/ 137321 w 317352"/>
              <a:gd name="connsiteY3" fmla="*/ 322840 h 322840"/>
              <a:gd name="connsiteX4" fmla="*/ 0 w 317352"/>
              <a:gd name="connsiteY4" fmla="*/ 0 h 322840"/>
              <a:gd name="connsiteX5" fmla="*/ 119588 w 317352"/>
              <a:gd name="connsiteY5" fmla="*/ 0 h 322840"/>
              <a:gd name="connsiteX6" fmla="*/ 119588 w 317352"/>
              <a:gd name="connsiteY6" fmla="*/ 322840 h 322840"/>
              <a:gd name="connsiteX7" fmla="*/ 0 w 317352"/>
              <a:gd name="connsiteY7" fmla="*/ 322840 h 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52" h="322840">
                <a:moveTo>
                  <a:pt x="137321" y="0"/>
                </a:moveTo>
                <a:lnTo>
                  <a:pt x="317352" y="0"/>
                </a:lnTo>
                <a:lnTo>
                  <a:pt x="317352" y="322840"/>
                </a:lnTo>
                <a:lnTo>
                  <a:pt x="137321" y="322840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40"/>
                </a:lnTo>
                <a:lnTo>
                  <a:pt x="0" y="32284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44DDA4FA-E3EC-5342-832E-D9EB6173D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2858" y="5499881"/>
            <a:ext cx="158682" cy="161420"/>
          </a:xfrm>
          <a:custGeom>
            <a:avLst/>
            <a:gdLst>
              <a:gd name="connsiteX0" fmla="*/ 137328 w 317364"/>
              <a:gd name="connsiteY0" fmla="*/ 0 h 322840"/>
              <a:gd name="connsiteX1" fmla="*/ 317364 w 317364"/>
              <a:gd name="connsiteY1" fmla="*/ 0 h 322840"/>
              <a:gd name="connsiteX2" fmla="*/ 317364 w 317364"/>
              <a:gd name="connsiteY2" fmla="*/ 322840 h 322840"/>
              <a:gd name="connsiteX3" fmla="*/ 137328 w 317364"/>
              <a:gd name="connsiteY3" fmla="*/ 322840 h 322840"/>
              <a:gd name="connsiteX4" fmla="*/ 0 w 317364"/>
              <a:gd name="connsiteY4" fmla="*/ 0 h 322840"/>
              <a:gd name="connsiteX5" fmla="*/ 119588 w 317364"/>
              <a:gd name="connsiteY5" fmla="*/ 0 h 322840"/>
              <a:gd name="connsiteX6" fmla="*/ 119588 w 317364"/>
              <a:gd name="connsiteY6" fmla="*/ 322840 h 322840"/>
              <a:gd name="connsiteX7" fmla="*/ 0 w 317364"/>
              <a:gd name="connsiteY7" fmla="*/ 322840 h 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64" h="322840">
                <a:moveTo>
                  <a:pt x="137328" y="0"/>
                </a:moveTo>
                <a:lnTo>
                  <a:pt x="317364" y="0"/>
                </a:lnTo>
                <a:lnTo>
                  <a:pt x="317364" y="322840"/>
                </a:lnTo>
                <a:lnTo>
                  <a:pt x="137328" y="322840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40"/>
                </a:lnTo>
                <a:lnTo>
                  <a:pt x="0" y="32284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4" name="Freeform 103">
            <a:extLst>
              <a:ext uri="{FF2B5EF4-FFF2-40B4-BE49-F238E27FC236}">
                <a16:creationId xmlns:a16="http://schemas.microsoft.com/office/drawing/2014/main" id="{B2B583B8-78FE-F64D-8487-7E86153BC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154" y="5692137"/>
            <a:ext cx="158676" cy="161422"/>
          </a:xfrm>
          <a:custGeom>
            <a:avLst/>
            <a:gdLst>
              <a:gd name="connsiteX0" fmla="*/ 137321 w 317352"/>
              <a:gd name="connsiteY0" fmla="*/ 0 h 322844"/>
              <a:gd name="connsiteX1" fmla="*/ 317352 w 317352"/>
              <a:gd name="connsiteY1" fmla="*/ 0 h 322844"/>
              <a:gd name="connsiteX2" fmla="*/ 317352 w 317352"/>
              <a:gd name="connsiteY2" fmla="*/ 322844 h 322844"/>
              <a:gd name="connsiteX3" fmla="*/ 137321 w 317352"/>
              <a:gd name="connsiteY3" fmla="*/ 322844 h 322844"/>
              <a:gd name="connsiteX4" fmla="*/ 0 w 317352"/>
              <a:gd name="connsiteY4" fmla="*/ 0 h 322844"/>
              <a:gd name="connsiteX5" fmla="*/ 119588 w 317352"/>
              <a:gd name="connsiteY5" fmla="*/ 0 h 322844"/>
              <a:gd name="connsiteX6" fmla="*/ 119588 w 317352"/>
              <a:gd name="connsiteY6" fmla="*/ 322844 h 322844"/>
              <a:gd name="connsiteX7" fmla="*/ 0 w 317352"/>
              <a:gd name="connsiteY7" fmla="*/ 322844 h 32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52" h="322844">
                <a:moveTo>
                  <a:pt x="137321" y="0"/>
                </a:moveTo>
                <a:lnTo>
                  <a:pt x="317352" y="0"/>
                </a:lnTo>
                <a:lnTo>
                  <a:pt x="317352" y="322844"/>
                </a:lnTo>
                <a:lnTo>
                  <a:pt x="137321" y="322844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44"/>
                </a:lnTo>
                <a:lnTo>
                  <a:pt x="0" y="322844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6" name="Freeform 105">
            <a:extLst>
              <a:ext uri="{FF2B5EF4-FFF2-40B4-BE49-F238E27FC236}">
                <a16:creationId xmlns:a16="http://schemas.microsoft.com/office/drawing/2014/main" id="{41E71A9C-6E25-964E-B52D-49D2D0B4F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4009" y="5307624"/>
            <a:ext cx="158682" cy="161420"/>
          </a:xfrm>
          <a:custGeom>
            <a:avLst/>
            <a:gdLst>
              <a:gd name="connsiteX0" fmla="*/ 137327 w 317363"/>
              <a:gd name="connsiteY0" fmla="*/ 0 h 322840"/>
              <a:gd name="connsiteX1" fmla="*/ 317363 w 317363"/>
              <a:gd name="connsiteY1" fmla="*/ 0 h 322840"/>
              <a:gd name="connsiteX2" fmla="*/ 317363 w 317363"/>
              <a:gd name="connsiteY2" fmla="*/ 322840 h 322840"/>
              <a:gd name="connsiteX3" fmla="*/ 137327 w 317363"/>
              <a:gd name="connsiteY3" fmla="*/ 322840 h 322840"/>
              <a:gd name="connsiteX4" fmla="*/ 0 w 317363"/>
              <a:gd name="connsiteY4" fmla="*/ 0 h 322840"/>
              <a:gd name="connsiteX5" fmla="*/ 119575 w 317363"/>
              <a:gd name="connsiteY5" fmla="*/ 0 h 322840"/>
              <a:gd name="connsiteX6" fmla="*/ 119575 w 317363"/>
              <a:gd name="connsiteY6" fmla="*/ 322840 h 322840"/>
              <a:gd name="connsiteX7" fmla="*/ 0 w 317363"/>
              <a:gd name="connsiteY7" fmla="*/ 322840 h 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63" h="322840">
                <a:moveTo>
                  <a:pt x="137327" y="0"/>
                </a:moveTo>
                <a:lnTo>
                  <a:pt x="317363" y="0"/>
                </a:lnTo>
                <a:lnTo>
                  <a:pt x="317363" y="322840"/>
                </a:lnTo>
                <a:lnTo>
                  <a:pt x="137327" y="322840"/>
                </a:lnTo>
                <a:close/>
                <a:moveTo>
                  <a:pt x="0" y="0"/>
                </a:moveTo>
                <a:lnTo>
                  <a:pt x="119575" y="0"/>
                </a:lnTo>
                <a:lnTo>
                  <a:pt x="119575" y="322840"/>
                </a:lnTo>
                <a:lnTo>
                  <a:pt x="0" y="32284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8" name="Freeform 107">
            <a:extLst>
              <a:ext uri="{FF2B5EF4-FFF2-40B4-BE49-F238E27FC236}">
                <a16:creationId xmlns:a16="http://schemas.microsoft.com/office/drawing/2014/main" id="{5DCF08F7-8F5E-A34E-ABB8-EF96DF256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499" y="5499881"/>
            <a:ext cx="158680" cy="161420"/>
          </a:xfrm>
          <a:custGeom>
            <a:avLst/>
            <a:gdLst>
              <a:gd name="connsiteX0" fmla="*/ 137321 w 317360"/>
              <a:gd name="connsiteY0" fmla="*/ 0 h 322840"/>
              <a:gd name="connsiteX1" fmla="*/ 317360 w 317360"/>
              <a:gd name="connsiteY1" fmla="*/ 0 h 322840"/>
              <a:gd name="connsiteX2" fmla="*/ 317360 w 317360"/>
              <a:gd name="connsiteY2" fmla="*/ 322840 h 322840"/>
              <a:gd name="connsiteX3" fmla="*/ 137321 w 317360"/>
              <a:gd name="connsiteY3" fmla="*/ 322840 h 322840"/>
              <a:gd name="connsiteX4" fmla="*/ 0 w 317360"/>
              <a:gd name="connsiteY4" fmla="*/ 0 h 322840"/>
              <a:gd name="connsiteX5" fmla="*/ 119575 w 317360"/>
              <a:gd name="connsiteY5" fmla="*/ 0 h 322840"/>
              <a:gd name="connsiteX6" fmla="*/ 119575 w 317360"/>
              <a:gd name="connsiteY6" fmla="*/ 322840 h 322840"/>
              <a:gd name="connsiteX7" fmla="*/ 0 w 317360"/>
              <a:gd name="connsiteY7" fmla="*/ 322840 h 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60" h="322840">
                <a:moveTo>
                  <a:pt x="137321" y="0"/>
                </a:moveTo>
                <a:lnTo>
                  <a:pt x="317360" y="0"/>
                </a:lnTo>
                <a:lnTo>
                  <a:pt x="317360" y="322840"/>
                </a:lnTo>
                <a:lnTo>
                  <a:pt x="137321" y="322840"/>
                </a:lnTo>
                <a:close/>
                <a:moveTo>
                  <a:pt x="0" y="0"/>
                </a:moveTo>
                <a:lnTo>
                  <a:pt x="119575" y="0"/>
                </a:lnTo>
                <a:lnTo>
                  <a:pt x="119575" y="322840"/>
                </a:lnTo>
                <a:lnTo>
                  <a:pt x="0" y="32284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10" name="Freeform 109">
            <a:extLst>
              <a:ext uri="{FF2B5EF4-FFF2-40B4-BE49-F238E27FC236}">
                <a16:creationId xmlns:a16="http://schemas.microsoft.com/office/drawing/2014/main" id="{EEDB9395-6991-7E45-B88C-D8B667CBA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710" y="5692137"/>
            <a:ext cx="155930" cy="161422"/>
          </a:xfrm>
          <a:custGeom>
            <a:avLst/>
            <a:gdLst>
              <a:gd name="connsiteX0" fmla="*/ 131829 w 311859"/>
              <a:gd name="connsiteY0" fmla="*/ 0 h 322844"/>
              <a:gd name="connsiteX1" fmla="*/ 311859 w 311859"/>
              <a:gd name="connsiteY1" fmla="*/ 0 h 322844"/>
              <a:gd name="connsiteX2" fmla="*/ 311859 w 311859"/>
              <a:gd name="connsiteY2" fmla="*/ 322844 h 322844"/>
              <a:gd name="connsiteX3" fmla="*/ 131829 w 311859"/>
              <a:gd name="connsiteY3" fmla="*/ 322844 h 322844"/>
              <a:gd name="connsiteX4" fmla="*/ 0 w 311859"/>
              <a:gd name="connsiteY4" fmla="*/ 0 h 322844"/>
              <a:gd name="connsiteX5" fmla="*/ 119575 w 311859"/>
              <a:gd name="connsiteY5" fmla="*/ 0 h 322844"/>
              <a:gd name="connsiteX6" fmla="*/ 119575 w 311859"/>
              <a:gd name="connsiteY6" fmla="*/ 322844 h 322844"/>
              <a:gd name="connsiteX7" fmla="*/ 0 w 311859"/>
              <a:gd name="connsiteY7" fmla="*/ 322844 h 32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859" h="322844">
                <a:moveTo>
                  <a:pt x="131829" y="0"/>
                </a:moveTo>
                <a:lnTo>
                  <a:pt x="311859" y="0"/>
                </a:lnTo>
                <a:lnTo>
                  <a:pt x="311859" y="322844"/>
                </a:lnTo>
                <a:lnTo>
                  <a:pt x="131829" y="322844"/>
                </a:lnTo>
                <a:close/>
                <a:moveTo>
                  <a:pt x="0" y="0"/>
                </a:moveTo>
                <a:lnTo>
                  <a:pt x="119575" y="0"/>
                </a:lnTo>
                <a:lnTo>
                  <a:pt x="119575" y="322844"/>
                </a:lnTo>
                <a:lnTo>
                  <a:pt x="0" y="322844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305EE1-3ACA-FA49-B2F2-4C0DFFE7F3F6}"/>
              </a:ext>
            </a:extLst>
          </p:cNvPr>
          <p:cNvSpPr txBox="1"/>
          <p:nvPr/>
        </p:nvSpPr>
        <p:spPr>
          <a:xfrm>
            <a:off x="936751" y="1986690"/>
            <a:ext cx="10573991" cy="180523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DM Sans" pitchFamily="2" charset="77"/>
              </a:rPr>
              <a:t>Sequency™ is the sustainability solution for marketers looking to reduce their carbon footprint </a:t>
            </a:r>
          </a:p>
          <a:p>
            <a:pPr algn="ctr">
              <a:lnSpc>
                <a:spcPts val="4440"/>
              </a:lnSpc>
            </a:pP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DM Sans" pitchFamily="2" charset="77"/>
              </a:rPr>
              <a:t>and save on ad spend.</a:t>
            </a:r>
            <a:r>
              <a:rPr lang="en-US" sz="4400" b="1" i="0" dirty="0">
                <a:solidFill>
                  <a:schemeClr val="accent6">
                    <a:lumMod val="50000"/>
                  </a:schemeClr>
                </a:solidFill>
                <a:effectLst/>
                <a:latin typeface="DM Sans" pitchFamily="2" charset="77"/>
              </a:rPr>
              <a:t> </a:t>
            </a:r>
          </a:p>
        </p:txBody>
      </p:sp>
      <p:pic>
        <p:nvPicPr>
          <p:cNvPr id="63" name="Google Shape;206;p30">
            <a:extLst>
              <a:ext uri="{FF2B5EF4-FFF2-40B4-BE49-F238E27FC236}">
                <a16:creationId xmlns:a16="http://schemas.microsoft.com/office/drawing/2014/main" id="{4E54ADE9-6249-B542-900B-1846C9E089E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01853" y="6084209"/>
            <a:ext cx="707083" cy="7070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1DC8B0-FFD9-B869-0021-A5B067C2D02A}"/>
              </a:ext>
            </a:extLst>
          </p:cNvPr>
          <p:cNvSpPr txBox="1"/>
          <p:nvPr/>
        </p:nvSpPr>
        <p:spPr>
          <a:xfrm>
            <a:off x="939654" y="4172014"/>
            <a:ext cx="10573991" cy="232557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DM Sans" pitchFamily="2" charset="77"/>
              </a:rPr>
              <a:t>Our innovative ad tech reduces wasteful </a:t>
            </a:r>
          </a:p>
          <a:p>
            <a:pPr algn="ctr">
              <a:lnSpc>
                <a:spcPts val="4440"/>
              </a:lnSpc>
            </a:pP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DM Sans" pitchFamily="2" charset="77"/>
              </a:rPr>
              <a:t>multiple Cookie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DM Sans" pitchFamily="2" charset="77"/>
              </a:rPr>
              <a:t>S</a:t>
            </a: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DM Sans" pitchFamily="2" charset="77"/>
              </a:rPr>
              <a:t>yncs,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DM Sans" pitchFamily="2" charset="77"/>
              </a:rPr>
              <a:t>and </a:t>
            </a: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DM Sans" pitchFamily="2" charset="77"/>
              </a:rPr>
              <a:t>SSP/DSP ad calls, increases ad viewability and reduces the effective CPM of each ad delivered. 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1E66A03-6840-385D-8B35-16DA7F786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508" y="272465"/>
            <a:ext cx="2551584" cy="172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3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71">
            <a:extLst>
              <a:ext uri="{FF2B5EF4-FFF2-40B4-BE49-F238E27FC236}">
                <a16:creationId xmlns:a16="http://schemas.microsoft.com/office/drawing/2014/main" id="{FC069873-14B9-6D4B-BE93-60E6CEEA1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371" y="4241971"/>
            <a:ext cx="2094978" cy="848054"/>
          </a:xfrm>
          <a:custGeom>
            <a:avLst/>
            <a:gdLst>
              <a:gd name="connsiteX0" fmla="*/ 3900685 w 4189955"/>
              <a:gd name="connsiteY0" fmla="*/ 560294 h 1696108"/>
              <a:gd name="connsiteX1" fmla="*/ 4189955 w 4189955"/>
              <a:gd name="connsiteY1" fmla="*/ 850181 h 1696108"/>
              <a:gd name="connsiteX2" fmla="*/ 3900685 w 4189955"/>
              <a:gd name="connsiteY2" fmla="*/ 1141313 h 1696108"/>
              <a:gd name="connsiteX3" fmla="*/ 3608933 w 4189955"/>
              <a:gd name="connsiteY3" fmla="*/ 850181 h 1696108"/>
              <a:gd name="connsiteX4" fmla="*/ 3900685 w 4189955"/>
              <a:gd name="connsiteY4" fmla="*/ 560294 h 1696108"/>
              <a:gd name="connsiteX5" fmla="*/ 290511 w 4189955"/>
              <a:gd name="connsiteY5" fmla="*/ 560294 h 1696108"/>
              <a:gd name="connsiteX6" fmla="*/ 581021 w 4189955"/>
              <a:gd name="connsiteY6" fmla="*/ 850181 h 1696108"/>
              <a:gd name="connsiteX7" fmla="*/ 290511 w 4189955"/>
              <a:gd name="connsiteY7" fmla="*/ 1141313 h 1696108"/>
              <a:gd name="connsiteX8" fmla="*/ 0 w 4189955"/>
              <a:gd name="connsiteY8" fmla="*/ 850181 h 1696108"/>
              <a:gd name="connsiteX9" fmla="*/ 290511 w 4189955"/>
              <a:gd name="connsiteY9" fmla="*/ 560294 h 1696108"/>
              <a:gd name="connsiteX10" fmla="*/ 2100465 w 4189955"/>
              <a:gd name="connsiteY10" fmla="*/ 0 h 1696108"/>
              <a:gd name="connsiteX11" fmla="*/ 2948519 w 4189955"/>
              <a:gd name="connsiteY11" fmla="*/ 848054 h 1696108"/>
              <a:gd name="connsiteX12" fmla="*/ 2100465 w 4189955"/>
              <a:gd name="connsiteY12" fmla="*/ 1696108 h 1696108"/>
              <a:gd name="connsiteX13" fmla="*/ 1252411 w 4189955"/>
              <a:gd name="connsiteY13" fmla="*/ 848054 h 1696108"/>
              <a:gd name="connsiteX14" fmla="*/ 2100465 w 4189955"/>
              <a:gd name="connsiteY14" fmla="*/ 0 h 169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89955" h="1696108">
                <a:moveTo>
                  <a:pt x="3900685" y="560294"/>
                </a:moveTo>
                <a:cubicBezTo>
                  <a:pt x="4060839" y="560294"/>
                  <a:pt x="4189955" y="689686"/>
                  <a:pt x="4189955" y="850181"/>
                </a:cubicBezTo>
                <a:cubicBezTo>
                  <a:pt x="4189955" y="1010677"/>
                  <a:pt x="4060839" y="1141313"/>
                  <a:pt x="3900685" y="1141313"/>
                </a:cubicBezTo>
                <a:cubicBezTo>
                  <a:pt x="3739291" y="1141313"/>
                  <a:pt x="3608933" y="1010677"/>
                  <a:pt x="3608933" y="850181"/>
                </a:cubicBezTo>
                <a:cubicBezTo>
                  <a:pt x="3608933" y="689686"/>
                  <a:pt x="3739291" y="560294"/>
                  <a:pt x="3900685" y="560294"/>
                </a:cubicBezTo>
                <a:close/>
                <a:moveTo>
                  <a:pt x="290511" y="560294"/>
                </a:moveTo>
                <a:cubicBezTo>
                  <a:pt x="450665" y="560294"/>
                  <a:pt x="581021" y="689686"/>
                  <a:pt x="581021" y="850181"/>
                </a:cubicBezTo>
                <a:cubicBezTo>
                  <a:pt x="581021" y="1010677"/>
                  <a:pt x="450665" y="1141313"/>
                  <a:pt x="290511" y="1141313"/>
                </a:cubicBezTo>
                <a:cubicBezTo>
                  <a:pt x="130357" y="1141313"/>
                  <a:pt x="0" y="1010677"/>
                  <a:pt x="0" y="850181"/>
                </a:cubicBezTo>
                <a:cubicBezTo>
                  <a:pt x="0" y="689686"/>
                  <a:pt x="130357" y="560294"/>
                  <a:pt x="290511" y="560294"/>
                </a:cubicBezTo>
                <a:close/>
                <a:moveTo>
                  <a:pt x="2100465" y="0"/>
                </a:moveTo>
                <a:cubicBezTo>
                  <a:pt x="2568701" y="0"/>
                  <a:pt x="2948519" y="379819"/>
                  <a:pt x="2948519" y="848054"/>
                </a:cubicBezTo>
                <a:cubicBezTo>
                  <a:pt x="2948519" y="1316289"/>
                  <a:pt x="2568701" y="1696108"/>
                  <a:pt x="2100465" y="1696108"/>
                </a:cubicBezTo>
                <a:cubicBezTo>
                  <a:pt x="1632229" y="1696108"/>
                  <a:pt x="1252411" y="1316289"/>
                  <a:pt x="1252411" y="848054"/>
                </a:cubicBezTo>
                <a:cubicBezTo>
                  <a:pt x="1252411" y="379819"/>
                  <a:pt x="1632229" y="0"/>
                  <a:pt x="210046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35" name="Freeform 99">
            <a:extLst>
              <a:ext uri="{FF2B5EF4-FFF2-40B4-BE49-F238E27FC236}">
                <a16:creationId xmlns:a16="http://schemas.microsoft.com/office/drawing/2014/main" id="{070B6C80-3EF1-CB40-9FFA-0CEF40896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2879" y="2945612"/>
            <a:ext cx="1131568" cy="1131568"/>
          </a:xfrm>
          <a:custGeom>
            <a:avLst/>
            <a:gdLst>
              <a:gd name="T0" fmla="*/ 1268 w 1817"/>
              <a:gd name="T1" fmla="*/ 297 h 1815"/>
              <a:gd name="T2" fmla="*/ 1268 w 1817"/>
              <a:gd name="T3" fmla="*/ 297 h 1815"/>
              <a:gd name="T4" fmla="*/ 298 w 1817"/>
              <a:gd name="T5" fmla="*/ 547 h 1815"/>
              <a:gd name="T6" fmla="*/ 298 w 1817"/>
              <a:gd name="T7" fmla="*/ 547 h 1815"/>
              <a:gd name="T8" fmla="*/ 548 w 1817"/>
              <a:gd name="T9" fmla="*/ 1516 h 1815"/>
              <a:gd name="T10" fmla="*/ 548 w 1817"/>
              <a:gd name="T11" fmla="*/ 1516 h 1815"/>
              <a:gd name="T12" fmla="*/ 1518 w 1817"/>
              <a:gd name="T13" fmla="*/ 1266 h 1815"/>
              <a:gd name="T14" fmla="*/ 1518 w 1817"/>
              <a:gd name="T15" fmla="*/ 1266 h 1815"/>
              <a:gd name="T16" fmla="*/ 1268 w 1817"/>
              <a:gd name="T17" fmla="*/ 297 h 1815"/>
              <a:gd name="T18" fmla="*/ 504 w 1817"/>
              <a:gd name="T19" fmla="*/ 1591 h 1815"/>
              <a:gd name="T20" fmla="*/ 504 w 1817"/>
              <a:gd name="T21" fmla="*/ 1591 h 1815"/>
              <a:gd name="T22" fmla="*/ 223 w 1817"/>
              <a:gd name="T23" fmla="*/ 503 h 1815"/>
              <a:gd name="T24" fmla="*/ 223 w 1817"/>
              <a:gd name="T25" fmla="*/ 503 h 1815"/>
              <a:gd name="T26" fmla="*/ 1312 w 1817"/>
              <a:gd name="T27" fmla="*/ 222 h 1815"/>
              <a:gd name="T28" fmla="*/ 1312 w 1817"/>
              <a:gd name="T29" fmla="*/ 222 h 1815"/>
              <a:gd name="T30" fmla="*/ 1593 w 1817"/>
              <a:gd name="T31" fmla="*/ 1310 h 1815"/>
              <a:gd name="T32" fmla="*/ 1593 w 1817"/>
              <a:gd name="T33" fmla="*/ 1310 h 1815"/>
              <a:gd name="T34" fmla="*/ 504 w 1817"/>
              <a:gd name="T35" fmla="*/ 159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17" h="1815">
                <a:moveTo>
                  <a:pt x="1268" y="297"/>
                </a:moveTo>
                <a:lnTo>
                  <a:pt x="1268" y="297"/>
                </a:lnTo>
                <a:cubicBezTo>
                  <a:pt x="932" y="99"/>
                  <a:pt x="496" y="211"/>
                  <a:pt x="298" y="547"/>
                </a:cubicBezTo>
                <a:lnTo>
                  <a:pt x="298" y="547"/>
                </a:lnTo>
                <a:cubicBezTo>
                  <a:pt x="99" y="883"/>
                  <a:pt x="212" y="1318"/>
                  <a:pt x="548" y="1516"/>
                </a:cubicBezTo>
                <a:lnTo>
                  <a:pt x="548" y="1516"/>
                </a:lnTo>
                <a:cubicBezTo>
                  <a:pt x="884" y="1715"/>
                  <a:pt x="1320" y="1603"/>
                  <a:pt x="1518" y="1266"/>
                </a:cubicBezTo>
                <a:lnTo>
                  <a:pt x="1518" y="1266"/>
                </a:lnTo>
                <a:cubicBezTo>
                  <a:pt x="1717" y="930"/>
                  <a:pt x="1604" y="496"/>
                  <a:pt x="1268" y="297"/>
                </a:cubicBezTo>
                <a:close/>
                <a:moveTo>
                  <a:pt x="504" y="1591"/>
                </a:moveTo>
                <a:lnTo>
                  <a:pt x="504" y="1591"/>
                </a:lnTo>
                <a:cubicBezTo>
                  <a:pt x="126" y="1368"/>
                  <a:pt x="0" y="880"/>
                  <a:pt x="223" y="503"/>
                </a:cubicBezTo>
                <a:lnTo>
                  <a:pt x="223" y="503"/>
                </a:lnTo>
                <a:cubicBezTo>
                  <a:pt x="446" y="126"/>
                  <a:pt x="935" y="0"/>
                  <a:pt x="1312" y="222"/>
                </a:cubicBezTo>
                <a:lnTo>
                  <a:pt x="1312" y="222"/>
                </a:lnTo>
                <a:cubicBezTo>
                  <a:pt x="1690" y="445"/>
                  <a:pt x="1816" y="933"/>
                  <a:pt x="1593" y="1310"/>
                </a:cubicBezTo>
                <a:lnTo>
                  <a:pt x="1593" y="1310"/>
                </a:lnTo>
                <a:cubicBezTo>
                  <a:pt x="1370" y="1688"/>
                  <a:pt x="881" y="1814"/>
                  <a:pt x="504" y="1591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41" name="Freeform 321">
            <a:extLst>
              <a:ext uri="{FF2B5EF4-FFF2-40B4-BE49-F238E27FC236}">
                <a16:creationId xmlns:a16="http://schemas.microsoft.com/office/drawing/2014/main" id="{2E02BB5A-19D3-C041-BE99-69AD3A28E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0087" y="1587102"/>
            <a:ext cx="27465" cy="738814"/>
          </a:xfrm>
          <a:custGeom>
            <a:avLst/>
            <a:gdLst>
              <a:gd name="T0" fmla="*/ 42 w 43"/>
              <a:gd name="T1" fmla="*/ 1186 h 1187"/>
              <a:gd name="T2" fmla="*/ 0 w 43"/>
              <a:gd name="T3" fmla="*/ 1186 h 1187"/>
              <a:gd name="T4" fmla="*/ 0 w 43"/>
              <a:gd name="T5" fmla="*/ 0 h 1187"/>
              <a:gd name="T6" fmla="*/ 42 w 43"/>
              <a:gd name="T7" fmla="*/ 0 h 1187"/>
              <a:gd name="T8" fmla="*/ 42 w 43"/>
              <a:gd name="T9" fmla="*/ 1186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1187">
                <a:moveTo>
                  <a:pt x="42" y="1186"/>
                </a:moveTo>
                <a:lnTo>
                  <a:pt x="0" y="1186"/>
                </a:lnTo>
                <a:lnTo>
                  <a:pt x="0" y="0"/>
                </a:lnTo>
                <a:lnTo>
                  <a:pt x="42" y="0"/>
                </a:lnTo>
                <a:lnTo>
                  <a:pt x="42" y="1186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42" name="Freeform 322">
            <a:extLst>
              <a:ext uri="{FF2B5EF4-FFF2-40B4-BE49-F238E27FC236}">
                <a16:creationId xmlns:a16="http://schemas.microsoft.com/office/drawing/2014/main" id="{FECE8A34-46C4-434E-A3BD-E9891D24A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5" y="1944150"/>
            <a:ext cx="892619" cy="27465"/>
          </a:xfrm>
          <a:custGeom>
            <a:avLst/>
            <a:gdLst>
              <a:gd name="T0" fmla="*/ 1432 w 1433"/>
              <a:gd name="T1" fmla="*/ 42 h 43"/>
              <a:gd name="T2" fmla="*/ 0 w 1433"/>
              <a:gd name="T3" fmla="*/ 42 h 43"/>
              <a:gd name="T4" fmla="*/ 0 w 1433"/>
              <a:gd name="T5" fmla="*/ 0 h 43"/>
              <a:gd name="T6" fmla="*/ 1432 w 1433"/>
              <a:gd name="T7" fmla="*/ 0 h 43"/>
              <a:gd name="T8" fmla="*/ 1432 w 1433"/>
              <a:gd name="T9" fmla="*/ 42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3" h="43">
                <a:moveTo>
                  <a:pt x="1432" y="42"/>
                </a:moveTo>
                <a:lnTo>
                  <a:pt x="0" y="42"/>
                </a:lnTo>
                <a:lnTo>
                  <a:pt x="0" y="0"/>
                </a:lnTo>
                <a:lnTo>
                  <a:pt x="1432" y="0"/>
                </a:lnTo>
                <a:lnTo>
                  <a:pt x="1432" y="42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43" name="Freeform 323">
            <a:extLst>
              <a:ext uri="{FF2B5EF4-FFF2-40B4-BE49-F238E27FC236}">
                <a16:creationId xmlns:a16="http://schemas.microsoft.com/office/drawing/2014/main" id="{8E21AC2E-3E27-7C43-BF08-80963DBA5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5" y="3070225"/>
            <a:ext cx="892619" cy="27465"/>
          </a:xfrm>
          <a:custGeom>
            <a:avLst/>
            <a:gdLst>
              <a:gd name="T0" fmla="*/ 1432 w 1433"/>
              <a:gd name="T1" fmla="*/ 42 h 43"/>
              <a:gd name="T2" fmla="*/ 0 w 1433"/>
              <a:gd name="T3" fmla="*/ 42 h 43"/>
              <a:gd name="T4" fmla="*/ 0 w 1433"/>
              <a:gd name="T5" fmla="*/ 0 h 43"/>
              <a:gd name="T6" fmla="*/ 1432 w 1433"/>
              <a:gd name="T7" fmla="*/ 0 h 43"/>
              <a:gd name="T8" fmla="*/ 1432 w 1433"/>
              <a:gd name="T9" fmla="*/ 42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3" h="43">
                <a:moveTo>
                  <a:pt x="1432" y="42"/>
                </a:moveTo>
                <a:lnTo>
                  <a:pt x="0" y="42"/>
                </a:lnTo>
                <a:lnTo>
                  <a:pt x="0" y="0"/>
                </a:lnTo>
                <a:lnTo>
                  <a:pt x="1432" y="0"/>
                </a:lnTo>
                <a:lnTo>
                  <a:pt x="1432" y="42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44" name="Freeform 324">
            <a:extLst>
              <a:ext uri="{FF2B5EF4-FFF2-40B4-BE49-F238E27FC236}">
                <a16:creationId xmlns:a16="http://schemas.microsoft.com/office/drawing/2014/main" id="{229F20BC-F3BD-DE40-8D65-D251EE901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5" y="4201792"/>
            <a:ext cx="892619" cy="27465"/>
          </a:xfrm>
          <a:custGeom>
            <a:avLst/>
            <a:gdLst>
              <a:gd name="T0" fmla="*/ 1432 w 1433"/>
              <a:gd name="T1" fmla="*/ 43 h 44"/>
              <a:gd name="T2" fmla="*/ 0 w 1433"/>
              <a:gd name="T3" fmla="*/ 43 h 44"/>
              <a:gd name="T4" fmla="*/ 0 w 1433"/>
              <a:gd name="T5" fmla="*/ 0 h 44"/>
              <a:gd name="T6" fmla="*/ 1432 w 1433"/>
              <a:gd name="T7" fmla="*/ 0 h 44"/>
              <a:gd name="T8" fmla="*/ 1432 w 1433"/>
              <a:gd name="T9" fmla="*/ 4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3" h="44">
                <a:moveTo>
                  <a:pt x="1432" y="43"/>
                </a:moveTo>
                <a:lnTo>
                  <a:pt x="0" y="43"/>
                </a:lnTo>
                <a:lnTo>
                  <a:pt x="0" y="0"/>
                </a:lnTo>
                <a:lnTo>
                  <a:pt x="1432" y="0"/>
                </a:lnTo>
                <a:lnTo>
                  <a:pt x="1432" y="43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45" name="Freeform 325">
            <a:extLst>
              <a:ext uri="{FF2B5EF4-FFF2-40B4-BE49-F238E27FC236}">
                <a16:creationId xmlns:a16="http://schemas.microsoft.com/office/drawing/2014/main" id="{035748DA-1D65-9C41-9EE5-137F63350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0087" y="2715921"/>
            <a:ext cx="27465" cy="738816"/>
          </a:xfrm>
          <a:custGeom>
            <a:avLst/>
            <a:gdLst>
              <a:gd name="T0" fmla="*/ 42 w 43"/>
              <a:gd name="T1" fmla="*/ 1186 h 1187"/>
              <a:gd name="T2" fmla="*/ 0 w 43"/>
              <a:gd name="T3" fmla="*/ 1186 h 1187"/>
              <a:gd name="T4" fmla="*/ 0 w 43"/>
              <a:gd name="T5" fmla="*/ 0 h 1187"/>
              <a:gd name="T6" fmla="*/ 42 w 43"/>
              <a:gd name="T7" fmla="*/ 0 h 1187"/>
              <a:gd name="T8" fmla="*/ 42 w 43"/>
              <a:gd name="T9" fmla="*/ 1186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1187">
                <a:moveTo>
                  <a:pt x="42" y="1186"/>
                </a:moveTo>
                <a:lnTo>
                  <a:pt x="0" y="1186"/>
                </a:lnTo>
                <a:lnTo>
                  <a:pt x="0" y="0"/>
                </a:lnTo>
                <a:lnTo>
                  <a:pt x="42" y="0"/>
                </a:lnTo>
                <a:lnTo>
                  <a:pt x="42" y="1186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46" name="Freeform 326">
            <a:extLst>
              <a:ext uri="{FF2B5EF4-FFF2-40B4-BE49-F238E27FC236}">
                <a16:creationId xmlns:a16="http://schemas.microsoft.com/office/drawing/2014/main" id="{4432D4F7-1C49-3C4C-A126-43F0C615C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0087" y="3847488"/>
            <a:ext cx="27465" cy="738816"/>
          </a:xfrm>
          <a:custGeom>
            <a:avLst/>
            <a:gdLst>
              <a:gd name="T0" fmla="*/ 42 w 43"/>
              <a:gd name="T1" fmla="*/ 1185 h 1186"/>
              <a:gd name="T2" fmla="*/ 0 w 43"/>
              <a:gd name="T3" fmla="*/ 1185 h 1186"/>
              <a:gd name="T4" fmla="*/ 0 w 43"/>
              <a:gd name="T5" fmla="*/ 0 h 1186"/>
              <a:gd name="T6" fmla="*/ 42 w 43"/>
              <a:gd name="T7" fmla="*/ 0 h 1186"/>
              <a:gd name="T8" fmla="*/ 42 w 43"/>
              <a:gd name="T9" fmla="*/ 1185 h 1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1186">
                <a:moveTo>
                  <a:pt x="42" y="1185"/>
                </a:moveTo>
                <a:lnTo>
                  <a:pt x="0" y="1185"/>
                </a:lnTo>
                <a:lnTo>
                  <a:pt x="0" y="0"/>
                </a:lnTo>
                <a:lnTo>
                  <a:pt x="42" y="0"/>
                </a:lnTo>
                <a:lnTo>
                  <a:pt x="42" y="1185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993B57BA-E2DF-474C-B2E9-86D4D4703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3805" y="5129100"/>
            <a:ext cx="158682" cy="161419"/>
          </a:xfrm>
          <a:custGeom>
            <a:avLst/>
            <a:gdLst>
              <a:gd name="connsiteX0" fmla="*/ 137328 w 317364"/>
              <a:gd name="connsiteY0" fmla="*/ 0 h 322837"/>
              <a:gd name="connsiteX1" fmla="*/ 317364 w 317364"/>
              <a:gd name="connsiteY1" fmla="*/ 0 h 322837"/>
              <a:gd name="connsiteX2" fmla="*/ 317364 w 317364"/>
              <a:gd name="connsiteY2" fmla="*/ 322837 h 322837"/>
              <a:gd name="connsiteX3" fmla="*/ 137328 w 317364"/>
              <a:gd name="connsiteY3" fmla="*/ 322837 h 322837"/>
              <a:gd name="connsiteX4" fmla="*/ 0 w 317364"/>
              <a:gd name="connsiteY4" fmla="*/ 0 h 322837"/>
              <a:gd name="connsiteX5" fmla="*/ 119590 w 317364"/>
              <a:gd name="connsiteY5" fmla="*/ 0 h 322837"/>
              <a:gd name="connsiteX6" fmla="*/ 119590 w 317364"/>
              <a:gd name="connsiteY6" fmla="*/ 322837 h 322837"/>
              <a:gd name="connsiteX7" fmla="*/ 0 w 317364"/>
              <a:gd name="connsiteY7" fmla="*/ 322837 h 32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64" h="322837">
                <a:moveTo>
                  <a:pt x="137328" y="0"/>
                </a:moveTo>
                <a:lnTo>
                  <a:pt x="317364" y="0"/>
                </a:lnTo>
                <a:lnTo>
                  <a:pt x="317364" y="322837"/>
                </a:lnTo>
                <a:lnTo>
                  <a:pt x="137328" y="322837"/>
                </a:lnTo>
                <a:close/>
                <a:moveTo>
                  <a:pt x="0" y="0"/>
                </a:moveTo>
                <a:lnTo>
                  <a:pt x="119590" y="0"/>
                </a:lnTo>
                <a:lnTo>
                  <a:pt x="119590" y="322837"/>
                </a:lnTo>
                <a:lnTo>
                  <a:pt x="0" y="322837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EDEE5817-E5D9-6248-9190-347E5B48E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4297" y="5321356"/>
            <a:ext cx="158676" cy="161419"/>
          </a:xfrm>
          <a:custGeom>
            <a:avLst/>
            <a:gdLst>
              <a:gd name="connsiteX0" fmla="*/ 137322 w 317352"/>
              <a:gd name="connsiteY0" fmla="*/ 0 h 322837"/>
              <a:gd name="connsiteX1" fmla="*/ 317352 w 317352"/>
              <a:gd name="connsiteY1" fmla="*/ 0 h 322837"/>
              <a:gd name="connsiteX2" fmla="*/ 317352 w 317352"/>
              <a:gd name="connsiteY2" fmla="*/ 322837 h 322837"/>
              <a:gd name="connsiteX3" fmla="*/ 137322 w 317352"/>
              <a:gd name="connsiteY3" fmla="*/ 322837 h 322837"/>
              <a:gd name="connsiteX4" fmla="*/ 0 w 317352"/>
              <a:gd name="connsiteY4" fmla="*/ 0 h 322837"/>
              <a:gd name="connsiteX5" fmla="*/ 119588 w 317352"/>
              <a:gd name="connsiteY5" fmla="*/ 0 h 322837"/>
              <a:gd name="connsiteX6" fmla="*/ 119588 w 317352"/>
              <a:gd name="connsiteY6" fmla="*/ 322837 h 322837"/>
              <a:gd name="connsiteX7" fmla="*/ 0 w 317352"/>
              <a:gd name="connsiteY7" fmla="*/ 322837 h 32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52" h="322837">
                <a:moveTo>
                  <a:pt x="137322" y="0"/>
                </a:moveTo>
                <a:lnTo>
                  <a:pt x="317352" y="0"/>
                </a:lnTo>
                <a:lnTo>
                  <a:pt x="317352" y="322837"/>
                </a:lnTo>
                <a:lnTo>
                  <a:pt x="137322" y="322837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37"/>
                </a:lnTo>
                <a:lnTo>
                  <a:pt x="0" y="322837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96" name="Freeform 95">
            <a:extLst>
              <a:ext uri="{FF2B5EF4-FFF2-40B4-BE49-F238E27FC236}">
                <a16:creationId xmlns:a16="http://schemas.microsoft.com/office/drawing/2014/main" id="{2DB4FEDC-D643-074E-821B-D7DB3925D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4508" y="5513612"/>
            <a:ext cx="155934" cy="161416"/>
          </a:xfrm>
          <a:custGeom>
            <a:avLst/>
            <a:gdLst>
              <a:gd name="connsiteX0" fmla="*/ 131830 w 311868"/>
              <a:gd name="connsiteY0" fmla="*/ 0 h 322832"/>
              <a:gd name="connsiteX1" fmla="*/ 311868 w 311868"/>
              <a:gd name="connsiteY1" fmla="*/ 0 h 322832"/>
              <a:gd name="connsiteX2" fmla="*/ 311868 w 311868"/>
              <a:gd name="connsiteY2" fmla="*/ 322832 h 322832"/>
              <a:gd name="connsiteX3" fmla="*/ 131830 w 311868"/>
              <a:gd name="connsiteY3" fmla="*/ 322832 h 322832"/>
              <a:gd name="connsiteX4" fmla="*/ 0 w 311868"/>
              <a:gd name="connsiteY4" fmla="*/ 0 h 322832"/>
              <a:gd name="connsiteX5" fmla="*/ 119588 w 311868"/>
              <a:gd name="connsiteY5" fmla="*/ 0 h 322832"/>
              <a:gd name="connsiteX6" fmla="*/ 119588 w 311868"/>
              <a:gd name="connsiteY6" fmla="*/ 322832 h 322832"/>
              <a:gd name="connsiteX7" fmla="*/ 0 w 311868"/>
              <a:gd name="connsiteY7" fmla="*/ 322832 h 32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868" h="322832">
                <a:moveTo>
                  <a:pt x="131830" y="0"/>
                </a:moveTo>
                <a:lnTo>
                  <a:pt x="311868" y="0"/>
                </a:lnTo>
                <a:lnTo>
                  <a:pt x="311868" y="322832"/>
                </a:lnTo>
                <a:lnTo>
                  <a:pt x="131830" y="322832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32"/>
                </a:lnTo>
                <a:lnTo>
                  <a:pt x="0" y="322832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724F19C3-B143-B64F-8D2B-7D8EEDD1E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5542" y="4936843"/>
            <a:ext cx="158676" cy="161419"/>
          </a:xfrm>
          <a:custGeom>
            <a:avLst/>
            <a:gdLst>
              <a:gd name="connsiteX0" fmla="*/ 137321 w 317351"/>
              <a:gd name="connsiteY0" fmla="*/ 0 h 322837"/>
              <a:gd name="connsiteX1" fmla="*/ 317351 w 317351"/>
              <a:gd name="connsiteY1" fmla="*/ 0 h 322837"/>
              <a:gd name="connsiteX2" fmla="*/ 317351 w 317351"/>
              <a:gd name="connsiteY2" fmla="*/ 322837 h 322837"/>
              <a:gd name="connsiteX3" fmla="*/ 137321 w 317351"/>
              <a:gd name="connsiteY3" fmla="*/ 322837 h 322837"/>
              <a:gd name="connsiteX4" fmla="*/ 0 w 317351"/>
              <a:gd name="connsiteY4" fmla="*/ 0 h 322837"/>
              <a:gd name="connsiteX5" fmla="*/ 119588 w 317351"/>
              <a:gd name="connsiteY5" fmla="*/ 0 h 322837"/>
              <a:gd name="connsiteX6" fmla="*/ 119588 w 317351"/>
              <a:gd name="connsiteY6" fmla="*/ 322837 h 322837"/>
              <a:gd name="connsiteX7" fmla="*/ 0 w 317351"/>
              <a:gd name="connsiteY7" fmla="*/ 322837 h 32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51" h="322837">
                <a:moveTo>
                  <a:pt x="137321" y="0"/>
                </a:moveTo>
                <a:lnTo>
                  <a:pt x="317351" y="0"/>
                </a:lnTo>
                <a:lnTo>
                  <a:pt x="317351" y="322837"/>
                </a:lnTo>
                <a:lnTo>
                  <a:pt x="137321" y="322837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37"/>
                </a:lnTo>
                <a:lnTo>
                  <a:pt x="0" y="322837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0" name="Freeform 99">
            <a:extLst>
              <a:ext uri="{FF2B5EF4-FFF2-40B4-BE49-F238E27FC236}">
                <a16:creationId xmlns:a16="http://schemas.microsoft.com/office/drawing/2014/main" id="{B1AA9856-2F8B-C44E-B3AB-9D8483B13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6316" y="5129100"/>
            <a:ext cx="158678" cy="161419"/>
          </a:xfrm>
          <a:custGeom>
            <a:avLst/>
            <a:gdLst>
              <a:gd name="connsiteX0" fmla="*/ 137328 w 317355"/>
              <a:gd name="connsiteY0" fmla="*/ 0 h 322837"/>
              <a:gd name="connsiteX1" fmla="*/ 317355 w 317355"/>
              <a:gd name="connsiteY1" fmla="*/ 0 h 322837"/>
              <a:gd name="connsiteX2" fmla="*/ 317355 w 317355"/>
              <a:gd name="connsiteY2" fmla="*/ 322837 h 322837"/>
              <a:gd name="connsiteX3" fmla="*/ 137328 w 317355"/>
              <a:gd name="connsiteY3" fmla="*/ 322837 h 322837"/>
              <a:gd name="connsiteX4" fmla="*/ 0 w 317355"/>
              <a:gd name="connsiteY4" fmla="*/ 0 h 322837"/>
              <a:gd name="connsiteX5" fmla="*/ 119588 w 317355"/>
              <a:gd name="connsiteY5" fmla="*/ 0 h 322837"/>
              <a:gd name="connsiteX6" fmla="*/ 119588 w 317355"/>
              <a:gd name="connsiteY6" fmla="*/ 322837 h 322837"/>
              <a:gd name="connsiteX7" fmla="*/ 0 w 317355"/>
              <a:gd name="connsiteY7" fmla="*/ 322837 h 32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55" h="322837">
                <a:moveTo>
                  <a:pt x="137328" y="0"/>
                </a:moveTo>
                <a:lnTo>
                  <a:pt x="317355" y="0"/>
                </a:lnTo>
                <a:lnTo>
                  <a:pt x="317355" y="322837"/>
                </a:lnTo>
                <a:lnTo>
                  <a:pt x="137328" y="322837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37"/>
                </a:lnTo>
                <a:lnTo>
                  <a:pt x="0" y="322837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F2E4FF38-55BC-F244-91DA-53E010CB1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2232" y="5321356"/>
            <a:ext cx="155935" cy="161419"/>
          </a:xfrm>
          <a:custGeom>
            <a:avLst/>
            <a:gdLst>
              <a:gd name="connsiteX0" fmla="*/ 131830 w 311869"/>
              <a:gd name="connsiteY0" fmla="*/ 0 h 322837"/>
              <a:gd name="connsiteX1" fmla="*/ 311869 w 311869"/>
              <a:gd name="connsiteY1" fmla="*/ 0 h 322837"/>
              <a:gd name="connsiteX2" fmla="*/ 311869 w 311869"/>
              <a:gd name="connsiteY2" fmla="*/ 322837 h 322837"/>
              <a:gd name="connsiteX3" fmla="*/ 131830 w 311869"/>
              <a:gd name="connsiteY3" fmla="*/ 322837 h 322837"/>
              <a:gd name="connsiteX4" fmla="*/ 0 w 311869"/>
              <a:gd name="connsiteY4" fmla="*/ 0 h 322837"/>
              <a:gd name="connsiteX5" fmla="*/ 119588 w 311869"/>
              <a:gd name="connsiteY5" fmla="*/ 0 h 322837"/>
              <a:gd name="connsiteX6" fmla="*/ 119588 w 311869"/>
              <a:gd name="connsiteY6" fmla="*/ 322837 h 322837"/>
              <a:gd name="connsiteX7" fmla="*/ 0 w 311869"/>
              <a:gd name="connsiteY7" fmla="*/ 322837 h 32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869" h="322837">
                <a:moveTo>
                  <a:pt x="131830" y="0"/>
                </a:moveTo>
                <a:lnTo>
                  <a:pt x="311869" y="0"/>
                </a:lnTo>
                <a:lnTo>
                  <a:pt x="311869" y="322837"/>
                </a:lnTo>
                <a:lnTo>
                  <a:pt x="131830" y="322837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37"/>
                </a:lnTo>
                <a:lnTo>
                  <a:pt x="0" y="322837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4" name="Freeform 103">
            <a:extLst>
              <a:ext uri="{FF2B5EF4-FFF2-40B4-BE49-F238E27FC236}">
                <a16:creationId xmlns:a16="http://schemas.microsoft.com/office/drawing/2014/main" id="{D9B9AD69-2E34-F345-AF81-A9B99813F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6528" y="5513612"/>
            <a:ext cx="155935" cy="161416"/>
          </a:xfrm>
          <a:custGeom>
            <a:avLst/>
            <a:gdLst>
              <a:gd name="connsiteX0" fmla="*/ 131833 w 311869"/>
              <a:gd name="connsiteY0" fmla="*/ 0 h 322832"/>
              <a:gd name="connsiteX1" fmla="*/ 311869 w 311869"/>
              <a:gd name="connsiteY1" fmla="*/ 0 h 322832"/>
              <a:gd name="connsiteX2" fmla="*/ 311869 w 311869"/>
              <a:gd name="connsiteY2" fmla="*/ 322832 h 322832"/>
              <a:gd name="connsiteX3" fmla="*/ 131833 w 311869"/>
              <a:gd name="connsiteY3" fmla="*/ 322832 h 322832"/>
              <a:gd name="connsiteX4" fmla="*/ 0 w 311869"/>
              <a:gd name="connsiteY4" fmla="*/ 0 h 322832"/>
              <a:gd name="connsiteX5" fmla="*/ 119588 w 311869"/>
              <a:gd name="connsiteY5" fmla="*/ 0 h 322832"/>
              <a:gd name="connsiteX6" fmla="*/ 119588 w 311869"/>
              <a:gd name="connsiteY6" fmla="*/ 322832 h 322832"/>
              <a:gd name="connsiteX7" fmla="*/ 0 w 311869"/>
              <a:gd name="connsiteY7" fmla="*/ 322832 h 32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869" h="322832">
                <a:moveTo>
                  <a:pt x="131833" y="0"/>
                </a:moveTo>
                <a:lnTo>
                  <a:pt x="311869" y="0"/>
                </a:lnTo>
                <a:lnTo>
                  <a:pt x="311869" y="322832"/>
                </a:lnTo>
                <a:lnTo>
                  <a:pt x="131833" y="322832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32"/>
                </a:lnTo>
                <a:lnTo>
                  <a:pt x="0" y="322832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241D7D-952F-6E4E-8A20-AD20EE507E1F}"/>
              </a:ext>
            </a:extLst>
          </p:cNvPr>
          <p:cNvSpPr txBox="1"/>
          <p:nvPr/>
        </p:nvSpPr>
        <p:spPr>
          <a:xfrm>
            <a:off x="1872656" y="106910"/>
            <a:ext cx="7500772" cy="178510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700" b="1" spc="-145" dirty="0">
                <a:solidFill>
                  <a:schemeClr val="tx2"/>
                </a:solidFill>
                <a:latin typeface="DM Sans" pitchFamily="2" charset="77"/>
              </a:rPr>
              <a:t>What is Sequency™</a:t>
            </a:r>
          </a:p>
          <a:p>
            <a:pPr algn="ctr">
              <a:lnSpc>
                <a:spcPts val="4440"/>
              </a:lnSpc>
            </a:pPr>
            <a:r>
              <a:rPr lang="en-US" sz="2000" b="1" spc="-15" dirty="0">
                <a:solidFill>
                  <a:schemeClr val="accent6">
                    <a:lumMod val="50000"/>
                  </a:schemeClr>
                </a:solidFill>
                <a:latin typeface="DM Sans" pitchFamily="2" charset="77"/>
              </a:rPr>
              <a:t>Buy-Side Ad Product Designed to Reduce Carbon Emissions</a:t>
            </a:r>
            <a:endParaRPr lang="en-US" sz="2000" b="1" spc="-15" dirty="0">
              <a:solidFill>
                <a:schemeClr val="tx2"/>
              </a:solidFill>
              <a:latin typeface="DM Sans" pitchFamily="2" charset="77"/>
            </a:endParaRPr>
          </a:p>
          <a:p>
            <a:pPr algn="ctr">
              <a:lnSpc>
                <a:spcPts val="4440"/>
              </a:lnSpc>
            </a:pPr>
            <a:endParaRPr lang="en-US" sz="3700" b="1" spc="-145" dirty="0">
              <a:solidFill>
                <a:schemeClr val="tx2"/>
              </a:solidFill>
              <a:latin typeface="DM Sa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58EA5A-471F-B747-922E-0718C95BE3E2}"/>
              </a:ext>
            </a:extLst>
          </p:cNvPr>
          <p:cNvSpPr txBox="1"/>
          <p:nvPr/>
        </p:nvSpPr>
        <p:spPr>
          <a:xfrm>
            <a:off x="1166965" y="1618512"/>
            <a:ext cx="453009" cy="6565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ts val="4440"/>
              </a:lnSpc>
            </a:pPr>
            <a:r>
              <a:rPr lang="en-US" sz="3700" b="1" spc="-145" dirty="0">
                <a:solidFill>
                  <a:schemeClr val="accent1"/>
                </a:solidFill>
                <a:latin typeface="DM Sans" pitchFamily="2" charset="77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41F6D-0BF0-A846-9265-23D5E23DD19B}"/>
              </a:ext>
            </a:extLst>
          </p:cNvPr>
          <p:cNvSpPr txBox="1"/>
          <p:nvPr/>
        </p:nvSpPr>
        <p:spPr>
          <a:xfrm>
            <a:off x="1886891" y="1615881"/>
            <a:ext cx="8307723" cy="92333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b="1" spc="-15" dirty="0">
                <a:solidFill>
                  <a:schemeClr val="tx2"/>
                </a:solidFill>
                <a:latin typeface="DM Sans" pitchFamily="2" charset="77"/>
              </a:rPr>
              <a:t>Sequency™ enables media Buyers to purchase One display ad impression</a:t>
            </a:r>
          </a:p>
          <a:p>
            <a:r>
              <a:rPr lang="en-US" b="1" spc="-15" dirty="0">
                <a:solidFill>
                  <a:schemeClr val="tx2"/>
                </a:solidFill>
                <a:latin typeface="DM Sans" pitchFamily="2" charset="77"/>
              </a:rPr>
              <a:t>with the ability to serve up to four ads to a targeted consumer, </a:t>
            </a:r>
            <a:r>
              <a:rPr lang="en-US" b="1" spc="-15" dirty="0">
                <a:solidFill>
                  <a:srgbClr val="FF0000"/>
                </a:solidFill>
                <a:latin typeface="DM Sans" pitchFamily="2" charset="77"/>
              </a:rPr>
              <a:t>without </a:t>
            </a:r>
          </a:p>
          <a:p>
            <a:r>
              <a:rPr lang="en-US" b="1" spc="-15" dirty="0">
                <a:solidFill>
                  <a:srgbClr val="FF0000"/>
                </a:solidFill>
                <a:latin typeface="DM Sans" pitchFamily="2" charset="77"/>
              </a:rPr>
              <a:t>multiple SSP/DSP calls and additional Cookie Syncing.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3EB88A-1761-174C-9BCC-02B91D84092F}"/>
              </a:ext>
            </a:extLst>
          </p:cNvPr>
          <p:cNvSpPr txBox="1"/>
          <p:nvPr/>
        </p:nvSpPr>
        <p:spPr>
          <a:xfrm>
            <a:off x="1187804" y="2748155"/>
            <a:ext cx="432170" cy="6565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ts val="4440"/>
              </a:lnSpc>
            </a:pPr>
            <a:r>
              <a:rPr lang="en-US" sz="3700" b="1" spc="-145" dirty="0">
                <a:solidFill>
                  <a:schemeClr val="accent2"/>
                </a:solidFill>
                <a:latin typeface="DM Sans" pitchFamily="2" charset="77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50F232-0CAB-8948-A847-7BED93267027}"/>
              </a:ext>
            </a:extLst>
          </p:cNvPr>
          <p:cNvSpPr txBox="1"/>
          <p:nvPr/>
        </p:nvSpPr>
        <p:spPr>
          <a:xfrm>
            <a:off x="1924651" y="2664146"/>
            <a:ext cx="7896392" cy="92333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b="1" spc="-15" dirty="0">
                <a:solidFill>
                  <a:schemeClr val="tx2"/>
                </a:solidFill>
                <a:latin typeface="DM Sans" pitchFamily="2" charset="77"/>
              </a:rPr>
              <a:t>Enables the Buyer to set the percentage of Pixels that are in-view </a:t>
            </a:r>
            <a:r>
              <a:rPr lang="en-US" b="1" spc="-15" dirty="0">
                <a:solidFill>
                  <a:srgbClr val="FF0000"/>
                </a:solidFill>
                <a:latin typeface="DM Sans" pitchFamily="2" charset="77"/>
              </a:rPr>
              <a:t>and</a:t>
            </a:r>
            <a:r>
              <a:rPr lang="en-US" b="1" spc="-15" dirty="0">
                <a:solidFill>
                  <a:schemeClr val="tx2"/>
                </a:solidFill>
                <a:latin typeface="DM Sans" pitchFamily="2" charset="77"/>
              </a:rPr>
              <a:t> </a:t>
            </a:r>
          </a:p>
          <a:p>
            <a:r>
              <a:rPr lang="en-US" b="1" spc="-15" dirty="0">
                <a:solidFill>
                  <a:schemeClr val="tx2"/>
                </a:solidFill>
                <a:latin typeface="DM Sans" pitchFamily="2" charset="77"/>
              </a:rPr>
              <a:t>the Duration that the ad is In-View that is measured in </a:t>
            </a:r>
            <a:r>
              <a:rPr lang="en-US" b="1" spc="-15" dirty="0">
                <a:solidFill>
                  <a:srgbClr val="FF0000"/>
                </a:solidFill>
                <a:latin typeface="DM Sans" pitchFamily="2" charset="77"/>
              </a:rPr>
              <a:t>REAL-TIME</a:t>
            </a:r>
            <a:r>
              <a:rPr lang="en-US" b="1" spc="-15" dirty="0">
                <a:solidFill>
                  <a:schemeClr val="tx2"/>
                </a:solidFill>
                <a:latin typeface="DM Sans" pitchFamily="2" charset="77"/>
              </a:rPr>
              <a:t>. </a:t>
            </a:r>
          </a:p>
          <a:p>
            <a:r>
              <a:rPr lang="en-US" b="1" spc="-15" dirty="0">
                <a:solidFill>
                  <a:srgbClr val="FF0000"/>
                </a:solidFill>
                <a:latin typeface="DM Sans" pitchFamily="2" charset="77"/>
              </a:rPr>
              <a:t>Usually 15 seconds.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C7EB41-0A9B-0943-9295-0DDA8731BCDC}"/>
              </a:ext>
            </a:extLst>
          </p:cNvPr>
          <p:cNvSpPr txBox="1"/>
          <p:nvPr/>
        </p:nvSpPr>
        <p:spPr>
          <a:xfrm>
            <a:off x="1888322" y="5190446"/>
            <a:ext cx="8153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15" dirty="0">
                <a:solidFill>
                  <a:schemeClr val="tx2"/>
                </a:solidFill>
                <a:latin typeface="DM Sans" pitchFamily="2" charset="77"/>
              </a:rPr>
              <a:t>Reduce CPM costs, increase margins and deliver ads that are always </a:t>
            </a:r>
          </a:p>
          <a:p>
            <a:r>
              <a:rPr lang="en-US" b="1" spc="-15" dirty="0">
                <a:solidFill>
                  <a:schemeClr val="tx2"/>
                </a:solidFill>
                <a:latin typeface="DM Sans" pitchFamily="2" charset="77"/>
              </a:rPr>
              <a:t>In-View for a set duration… </a:t>
            </a:r>
            <a:r>
              <a:rPr lang="en-US" b="1" spc="-15" dirty="0">
                <a:solidFill>
                  <a:srgbClr val="FF0000"/>
                </a:solidFill>
                <a:latin typeface="DM Sans" pitchFamily="2" charset="77"/>
              </a:rPr>
              <a:t>PLUS substantially reduce CARBON emissions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74F32E-0145-A34D-AFE6-5B0D88388623}"/>
              </a:ext>
            </a:extLst>
          </p:cNvPr>
          <p:cNvSpPr txBox="1"/>
          <p:nvPr/>
        </p:nvSpPr>
        <p:spPr>
          <a:xfrm>
            <a:off x="1202231" y="3880093"/>
            <a:ext cx="417743" cy="6565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ts val="4440"/>
              </a:lnSpc>
            </a:pPr>
            <a:r>
              <a:rPr lang="en-US" sz="3700" b="1" spc="-145" dirty="0">
                <a:solidFill>
                  <a:schemeClr val="accent3"/>
                </a:solidFill>
                <a:latin typeface="DM Sans" pitchFamily="2" charset="77"/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1C61AA-5538-0F41-AA75-5E7DB43BCD09}"/>
              </a:ext>
            </a:extLst>
          </p:cNvPr>
          <p:cNvSpPr txBox="1"/>
          <p:nvPr/>
        </p:nvSpPr>
        <p:spPr>
          <a:xfrm>
            <a:off x="1924651" y="3870906"/>
            <a:ext cx="8153835" cy="92333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b="1" spc="-15" dirty="0">
                <a:solidFill>
                  <a:schemeClr val="tx2"/>
                </a:solidFill>
                <a:latin typeface="DM Sans" pitchFamily="2" charset="77"/>
              </a:rPr>
              <a:t>Create a “Pod” of Highly viewable ad impressions within that Ad Unit the </a:t>
            </a:r>
          </a:p>
          <a:p>
            <a:r>
              <a:rPr lang="en-US" b="1" spc="-15" dirty="0">
                <a:solidFill>
                  <a:schemeClr val="tx2"/>
                </a:solidFill>
                <a:latin typeface="DM Sans" pitchFamily="2" charset="77"/>
              </a:rPr>
              <a:t>buyer now “Owns”…in </a:t>
            </a:r>
            <a:r>
              <a:rPr lang="en-US" b="1" spc="-15" dirty="0">
                <a:solidFill>
                  <a:srgbClr val="FF0000"/>
                </a:solidFill>
                <a:latin typeface="DM Sans" pitchFamily="2" charset="77"/>
              </a:rPr>
              <a:t>Real-Time.</a:t>
            </a:r>
          </a:p>
          <a:p>
            <a:endParaRPr lang="en-US" b="1" spc="-15" dirty="0">
              <a:solidFill>
                <a:schemeClr val="tx2"/>
              </a:solidFill>
              <a:latin typeface="DM Sans" pitchFamily="2" charset="77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550DEB5-4A0F-624D-A86D-E51A97FF68F6}"/>
              </a:ext>
            </a:extLst>
          </p:cNvPr>
          <p:cNvSpPr txBox="1"/>
          <p:nvPr/>
        </p:nvSpPr>
        <p:spPr>
          <a:xfrm>
            <a:off x="1157604" y="5203203"/>
            <a:ext cx="465833" cy="6565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ts val="4440"/>
              </a:lnSpc>
            </a:pPr>
            <a:r>
              <a:rPr lang="en-US" sz="3700" b="1" spc="-145" dirty="0">
                <a:solidFill>
                  <a:srgbClr val="0070C0"/>
                </a:solidFill>
                <a:latin typeface="DM Sans" pitchFamily="2" charset="77"/>
              </a:rPr>
              <a:t>D</a:t>
            </a:r>
          </a:p>
        </p:txBody>
      </p:sp>
      <p:sp>
        <p:nvSpPr>
          <p:cNvPr id="73" name="Freeform 326">
            <a:extLst>
              <a:ext uri="{FF2B5EF4-FFF2-40B4-BE49-F238E27FC236}">
                <a16:creationId xmlns:a16="http://schemas.microsoft.com/office/drawing/2014/main" id="{263FB60F-799E-7B4E-96FB-4208E35C5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159" y="5149816"/>
            <a:ext cx="27465" cy="738816"/>
          </a:xfrm>
          <a:custGeom>
            <a:avLst/>
            <a:gdLst>
              <a:gd name="T0" fmla="*/ 42 w 43"/>
              <a:gd name="T1" fmla="*/ 1185 h 1186"/>
              <a:gd name="T2" fmla="*/ 0 w 43"/>
              <a:gd name="T3" fmla="*/ 1185 h 1186"/>
              <a:gd name="T4" fmla="*/ 0 w 43"/>
              <a:gd name="T5" fmla="*/ 0 h 1186"/>
              <a:gd name="T6" fmla="*/ 42 w 43"/>
              <a:gd name="T7" fmla="*/ 0 h 1186"/>
              <a:gd name="T8" fmla="*/ 42 w 43"/>
              <a:gd name="T9" fmla="*/ 1185 h 1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1186">
                <a:moveTo>
                  <a:pt x="42" y="1185"/>
                </a:moveTo>
                <a:lnTo>
                  <a:pt x="0" y="1185"/>
                </a:lnTo>
                <a:lnTo>
                  <a:pt x="0" y="0"/>
                </a:lnTo>
                <a:lnTo>
                  <a:pt x="42" y="0"/>
                </a:lnTo>
                <a:lnTo>
                  <a:pt x="42" y="1185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75" name="Freeform 322">
            <a:extLst>
              <a:ext uri="{FF2B5EF4-FFF2-40B4-BE49-F238E27FC236}">
                <a16:creationId xmlns:a16="http://schemas.microsoft.com/office/drawing/2014/main" id="{605119EB-3D1D-6947-AD02-F682578FA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74" y="5563649"/>
            <a:ext cx="892619" cy="27465"/>
          </a:xfrm>
          <a:custGeom>
            <a:avLst/>
            <a:gdLst>
              <a:gd name="T0" fmla="*/ 1432 w 1433"/>
              <a:gd name="T1" fmla="*/ 42 h 43"/>
              <a:gd name="T2" fmla="*/ 0 w 1433"/>
              <a:gd name="T3" fmla="*/ 42 h 43"/>
              <a:gd name="T4" fmla="*/ 0 w 1433"/>
              <a:gd name="T5" fmla="*/ 0 h 43"/>
              <a:gd name="T6" fmla="*/ 1432 w 1433"/>
              <a:gd name="T7" fmla="*/ 0 h 43"/>
              <a:gd name="T8" fmla="*/ 1432 w 1433"/>
              <a:gd name="T9" fmla="*/ 42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3" h="43">
                <a:moveTo>
                  <a:pt x="1432" y="42"/>
                </a:moveTo>
                <a:lnTo>
                  <a:pt x="0" y="42"/>
                </a:lnTo>
                <a:lnTo>
                  <a:pt x="0" y="0"/>
                </a:lnTo>
                <a:lnTo>
                  <a:pt x="1432" y="0"/>
                </a:lnTo>
                <a:lnTo>
                  <a:pt x="1432" y="42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pic>
        <p:nvPicPr>
          <p:cNvPr id="79" name="Google Shape;206;p30">
            <a:extLst>
              <a:ext uri="{FF2B5EF4-FFF2-40B4-BE49-F238E27FC236}">
                <a16:creationId xmlns:a16="http://schemas.microsoft.com/office/drawing/2014/main" id="{45BAA17E-A71A-104B-9F0D-657C0D5814A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01853" y="6084209"/>
            <a:ext cx="707083" cy="707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Picture 62" descr="Logo&#10;&#10;Description automatically generated">
            <a:extLst>
              <a:ext uri="{FF2B5EF4-FFF2-40B4-BE49-F238E27FC236}">
                <a16:creationId xmlns:a16="http://schemas.microsoft.com/office/drawing/2014/main" id="{9D63469A-38C9-CE22-8B8C-414F2B255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27" y="229018"/>
            <a:ext cx="1242019" cy="837443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CEF35AD-7035-BC0D-1D13-CFC272C5B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344" y="433678"/>
            <a:ext cx="1131568" cy="1131568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E214A61-F6EB-5FC6-8BC1-92B5755EE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344" y="1616587"/>
            <a:ext cx="1131568" cy="113156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BDCA5197-5C41-FCA7-51C6-20ACF5BE2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344" y="2606995"/>
            <a:ext cx="1131568" cy="1131568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21AAE6BE-00FC-0BD2-9774-81C69E866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344" y="3597403"/>
            <a:ext cx="1131568" cy="1131568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32E5CB89-4C7E-BDBD-960B-EF470D5D7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344" y="4879053"/>
            <a:ext cx="1131568" cy="113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2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3ABF5C63-45D1-B946-A752-58FA97591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540" y="4857192"/>
            <a:ext cx="617967" cy="1032693"/>
          </a:xfrm>
          <a:custGeom>
            <a:avLst/>
            <a:gdLst>
              <a:gd name="T0" fmla="*/ 990 w 991"/>
              <a:gd name="T1" fmla="*/ 0 h 1656"/>
              <a:gd name="T2" fmla="*/ 0 w 991"/>
              <a:gd name="T3" fmla="*/ 0 h 1656"/>
              <a:gd name="T4" fmla="*/ 0 w 991"/>
              <a:gd name="T5" fmla="*/ 1655 h 1656"/>
              <a:gd name="T6" fmla="*/ 990 w 991"/>
              <a:gd name="T7" fmla="*/ 1655 h 1656"/>
              <a:gd name="T8" fmla="*/ 990 w 991"/>
              <a:gd name="T9" fmla="*/ 0 h 1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1" h="1656">
                <a:moveTo>
                  <a:pt x="990" y="0"/>
                </a:moveTo>
                <a:lnTo>
                  <a:pt x="0" y="0"/>
                </a:lnTo>
                <a:lnTo>
                  <a:pt x="0" y="1655"/>
                </a:lnTo>
                <a:lnTo>
                  <a:pt x="990" y="1655"/>
                </a:lnTo>
                <a:lnTo>
                  <a:pt x="99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82B84A49-B9CD-8045-960F-EA898AC56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9386" y="3733865"/>
            <a:ext cx="617967" cy="2153274"/>
          </a:xfrm>
          <a:custGeom>
            <a:avLst/>
            <a:gdLst>
              <a:gd name="T0" fmla="*/ 989 w 990"/>
              <a:gd name="T1" fmla="*/ 0 h 3458"/>
              <a:gd name="T2" fmla="*/ 0 w 990"/>
              <a:gd name="T3" fmla="*/ 0 h 3458"/>
              <a:gd name="T4" fmla="*/ 0 w 990"/>
              <a:gd name="T5" fmla="*/ 3457 h 3458"/>
              <a:gd name="T6" fmla="*/ 989 w 990"/>
              <a:gd name="T7" fmla="*/ 3457 h 3458"/>
              <a:gd name="T8" fmla="*/ 989 w 990"/>
              <a:gd name="T9" fmla="*/ 0 h 3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0" h="3458">
                <a:moveTo>
                  <a:pt x="989" y="0"/>
                </a:moveTo>
                <a:lnTo>
                  <a:pt x="0" y="0"/>
                </a:lnTo>
                <a:lnTo>
                  <a:pt x="0" y="3457"/>
                </a:lnTo>
                <a:lnTo>
                  <a:pt x="989" y="3457"/>
                </a:lnTo>
                <a:lnTo>
                  <a:pt x="989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98222498-531B-364F-9E8E-95103D7E6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3975" y="4612755"/>
            <a:ext cx="615221" cy="1277133"/>
          </a:xfrm>
          <a:custGeom>
            <a:avLst/>
            <a:gdLst>
              <a:gd name="T0" fmla="*/ 988 w 989"/>
              <a:gd name="T1" fmla="*/ 0 h 2049"/>
              <a:gd name="T2" fmla="*/ 0 w 989"/>
              <a:gd name="T3" fmla="*/ 0 h 2049"/>
              <a:gd name="T4" fmla="*/ 0 w 989"/>
              <a:gd name="T5" fmla="*/ 2048 h 2049"/>
              <a:gd name="T6" fmla="*/ 988 w 989"/>
              <a:gd name="T7" fmla="*/ 2048 h 2049"/>
              <a:gd name="T8" fmla="*/ 988 w 989"/>
              <a:gd name="T9" fmla="*/ 0 h 20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9" h="2049">
                <a:moveTo>
                  <a:pt x="988" y="0"/>
                </a:moveTo>
                <a:lnTo>
                  <a:pt x="0" y="0"/>
                </a:lnTo>
                <a:lnTo>
                  <a:pt x="0" y="2048"/>
                </a:lnTo>
                <a:lnTo>
                  <a:pt x="988" y="2048"/>
                </a:lnTo>
                <a:lnTo>
                  <a:pt x="988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AE9F71D6-2EA1-3E41-88CB-3160D6907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416" y="4005770"/>
            <a:ext cx="617967" cy="1881369"/>
          </a:xfrm>
          <a:custGeom>
            <a:avLst/>
            <a:gdLst>
              <a:gd name="T0" fmla="*/ 989 w 990"/>
              <a:gd name="T1" fmla="*/ 0 h 3022"/>
              <a:gd name="T2" fmla="*/ 0 w 990"/>
              <a:gd name="T3" fmla="*/ 0 h 3022"/>
              <a:gd name="T4" fmla="*/ 0 w 990"/>
              <a:gd name="T5" fmla="*/ 3021 h 3022"/>
              <a:gd name="T6" fmla="*/ 989 w 990"/>
              <a:gd name="T7" fmla="*/ 3021 h 3022"/>
              <a:gd name="T8" fmla="*/ 989 w 990"/>
              <a:gd name="T9" fmla="*/ 0 h 30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0" h="3022">
                <a:moveTo>
                  <a:pt x="989" y="0"/>
                </a:moveTo>
                <a:lnTo>
                  <a:pt x="0" y="0"/>
                </a:lnTo>
                <a:lnTo>
                  <a:pt x="0" y="3021"/>
                </a:lnTo>
                <a:lnTo>
                  <a:pt x="989" y="3021"/>
                </a:lnTo>
                <a:lnTo>
                  <a:pt x="989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34" name="Freeform 97">
            <a:extLst>
              <a:ext uri="{FF2B5EF4-FFF2-40B4-BE49-F238E27FC236}">
                <a16:creationId xmlns:a16="http://schemas.microsoft.com/office/drawing/2014/main" id="{B13083E0-521B-4F4C-9FD4-3FB2625B5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644" y="3066459"/>
            <a:ext cx="944804" cy="944804"/>
          </a:xfrm>
          <a:custGeom>
            <a:avLst/>
            <a:gdLst>
              <a:gd name="T0" fmla="*/ 631 w 1517"/>
              <a:gd name="T1" fmla="*/ 153 h 1516"/>
              <a:gd name="T2" fmla="*/ 631 w 1517"/>
              <a:gd name="T3" fmla="*/ 153 h 1516"/>
              <a:gd name="T4" fmla="*/ 153 w 1517"/>
              <a:gd name="T5" fmla="*/ 884 h 1516"/>
              <a:gd name="T6" fmla="*/ 153 w 1517"/>
              <a:gd name="T7" fmla="*/ 884 h 1516"/>
              <a:gd name="T8" fmla="*/ 885 w 1517"/>
              <a:gd name="T9" fmla="*/ 1362 h 1516"/>
              <a:gd name="T10" fmla="*/ 885 w 1517"/>
              <a:gd name="T11" fmla="*/ 1362 h 1516"/>
              <a:gd name="T12" fmla="*/ 1363 w 1517"/>
              <a:gd name="T13" fmla="*/ 630 h 1516"/>
              <a:gd name="T14" fmla="*/ 1363 w 1517"/>
              <a:gd name="T15" fmla="*/ 630 h 1516"/>
              <a:gd name="T16" fmla="*/ 631 w 1517"/>
              <a:gd name="T17" fmla="*/ 153 h 1516"/>
              <a:gd name="T18" fmla="*/ 901 w 1517"/>
              <a:gd name="T19" fmla="*/ 1436 h 1516"/>
              <a:gd name="T20" fmla="*/ 901 w 1517"/>
              <a:gd name="T21" fmla="*/ 1436 h 1516"/>
              <a:gd name="T22" fmla="*/ 78 w 1517"/>
              <a:gd name="T23" fmla="*/ 900 h 1516"/>
              <a:gd name="T24" fmla="*/ 78 w 1517"/>
              <a:gd name="T25" fmla="*/ 900 h 1516"/>
              <a:gd name="T26" fmla="*/ 615 w 1517"/>
              <a:gd name="T27" fmla="*/ 79 h 1516"/>
              <a:gd name="T28" fmla="*/ 615 w 1517"/>
              <a:gd name="T29" fmla="*/ 79 h 1516"/>
              <a:gd name="T30" fmla="*/ 1438 w 1517"/>
              <a:gd name="T31" fmla="*/ 614 h 1516"/>
              <a:gd name="T32" fmla="*/ 1438 w 1517"/>
              <a:gd name="T33" fmla="*/ 614 h 1516"/>
              <a:gd name="T34" fmla="*/ 901 w 1517"/>
              <a:gd name="T35" fmla="*/ 1436 h 1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17" h="1516">
                <a:moveTo>
                  <a:pt x="631" y="153"/>
                </a:moveTo>
                <a:lnTo>
                  <a:pt x="631" y="153"/>
                </a:lnTo>
                <a:cubicBezTo>
                  <a:pt x="297" y="223"/>
                  <a:pt x="83" y="551"/>
                  <a:pt x="153" y="884"/>
                </a:cubicBezTo>
                <a:lnTo>
                  <a:pt x="153" y="884"/>
                </a:lnTo>
                <a:cubicBezTo>
                  <a:pt x="223" y="1217"/>
                  <a:pt x="552" y="1432"/>
                  <a:pt x="885" y="1362"/>
                </a:cubicBezTo>
                <a:lnTo>
                  <a:pt x="885" y="1362"/>
                </a:lnTo>
                <a:cubicBezTo>
                  <a:pt x="1219" y="1292"/>
                  <a:pt x="1433" y="964"/>
                  <a:pt x="1363" y="630"/>
                </a:cubicBezTo>
                <a:lnTo>
                  <a:pt x="1363" y="630"/>
                </a:lnTo>
                <a:cubicBezTo>
                  <a:pt x="1293" y="298"/>
                  <a:pt x="964" y="83"/>
                  <a:pt x="631" y="153"/>
                </a:cubicBezTo>
                <a:close/>
                <a:moveTo>
                  <a:pt x="901" y="1436"/>
                </a:moveTo>
                <a:lnTo>
                  <a:pt x="901" y="1436"/>
                </a:lnTo>
                <a:cubicBezTo>
                  <a:pt x="526" y="1515"/>
                  <a:pt x="157" y="1274"/>
                  <a:pt x="78" y="900"/>
                </a:cubicBezTo>
                <a:lnTo>
                  <a:pt x="78" y="900"/>
                </a:lnTo>
                <a:cubicBezTo>
                  <a:pt x="0" y="526"/>
                  <a:pt x="240" y="157"/>
                  <a:pt x="615" y="79"/>
                </a:cubicBezTo>
                <a:lnTo>
                  <a:pt x="615" y="79"/>
                </a:lnTo>
                <a:cubicBezTo>
                  <a:pt x="990" y="0"/>
                  <a:pt x="1359" y="241"/>
                  <a:pt x="1438" y="614"/>
                </a:cubicBezTo>
                <a:lnTo>
                  <a:pt x="1438" y="614"/>
                </a:lnTo>
                <a:cubicBezTo>
                  <a:pt x="1516" y="989"/>
                  <a:pt x="1276" y="1357"/>
                  <a:pt x="901" y="1436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35" name="Freeform 98">
            <a:extLst>
              <a:ext uri="{FF2B5EF4-FFF2-40B4-BE49-F238E27FC236}">
                <a16:creationId xmlns:a16="http://schemas.microsoft.com/office/drawing/2014/main" id="{61E85C72-205F-A446-87D5-F188D42A5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763" y="3275195"/>
            <a:ext cx="343315" cy="527333"/>
          </a:xfrm>
          <a:custGeom>
            <a:avLst/>
            <a:gdLst>
              <a:gd name="T0" fmla="*/ 415 w 550"/>
              <a:gd name="T1" fmla="*/ 556 h 845"/>
              <a:gd name="T2" fmla="*/ 380 w 550"/>
              <a:gd name="T3" fmla="*/ 502 h 845"/>
              <a:gd name="T4" fmla="*/ 351 w 550"/>
              <a:gd name="T5" fmla="*/ 657 h 845"/>
              <a:gd name="T6" fmla="*/ 405 w 550"/>
              <a:gd name="T7" fmla="*/ 617 h 845"/>
              <a:gd name="T8" fmla="*/ 415 w 550"/>
              <a:gd name="T9" fmla="*/ 556 h 845"/>
              <a:gd name="T10" fmla="*/ 137 w 550"/>
              <a:gd name="T11" fmla="*/ 283 h 845"/>
              <a:gd name="T12" fmla="*/ 165 w 550"/>
              <a:gd name="T13" fmla="*/ 328 h 845"/>
              <a:gd name="T14" fmla="*/ 187 w 550"/>
              <a:gd name="T15" fmla="*/ 194 h 845"/>
              <a:gd name="T16" fmla="*/ 145 w 550"/>
              <a:gd name="T17" fmla="*/ 229 h 845"/>
              <a:gd name="T18" fmla="*/ 137 w 550"/>
              <a:gd name="T19" fmla="*/ 283 h 845"/>
              <a:gd name="T20" fmla="*/ 309 w 550"/>
              <a:gd name="T21" fmla="*/ 771 h 845"/>
              <a:gd name="T22" fmla="*/ 146 w 550"/>
              <a:gd name="T23" fmla="*/ 739 h 845"/>
              <a:gd name="T24" fmla="*/ 56 w 550"/>
              <a:gd name="T25" fmla="*/ 606 h 845"/>
              <a:gd name="T26" fmla="*/ 184 w 550"/>
              <a:gd name="T27" fmla="*/ 580 h 845"/>
              <a:gd name="T28" fmla="*/ 221 w 550"/>
              <a:gd name="T29" fmla="*/ 641 h 845"/>
              <a:gd name="T30" fmla="*/ 245 w 550"/>
              <a:gd name="T31" fmla="*/ 468 h 845"/>
              <a:gd name="T32" fmla="*/ 227 w 550"/>
              <a:gd name="T33" fmla="*/ 466 h 845"/>
              <a:gd name="T34" fmla="*/ 207 w 550"/>
              <a:gd name="T35" fmla="*/ 464 h 845"/>
              <a:gd name="T36" fmla="*/ 76 w 550"/>
              <a:gd name="T37" fmla="*/ 421 h 845"/>
              <a:gd name="T38" fmla="*/ 13 w 550"/>
              <a:gd name="T39" fmla="*/ 318 h 845"/>
              <a:gd name="T40" fmla="*/ 37 w 550"/>
              <a:gd name="T41" fmla="*/ 177 h 845"/>
              <a:gd name="T42" fmla="*/ 165 w 550"/>
              <a:gd name="T43" fmla="*/ 90 h 845"/>
              <a:gd name="T44" fmla="*/ 213 w 550"/>
              <a:gd name="T45" fmla="*/ 0 h 845"/>
              <a:gd name="T46" fmla="*/ 229 w 550"/>
              <a:gd name="T47" fmla="*/ 78 h 845"/>
              <a:gd name="T48" fmla="*/ 380 w 550"/>
              <a:gd name="T49" fmla="*/ 109 h 845"/>
              <a:gd name="T50" fmla="*/ 332 w 550"/>
              <a:gd name="T51" fmla="*/ 253 h 845"/>
              <a:gd name="T52" fmla="*/ 304 w 550"/>
              <a:gd name="T53" fmla="*/ 207 h 845"/>
              <a:gd name="T54" fmla="*/ 252 w 550"/>
              <a:gd name="T55" fmla="*/ 184 h 845"/>
              <a:gd name="T56" fmla="*/ 288 w 550"/>
              <a:gd name="T57" fmla="*/ 359 h 845"/>
              <a:gd name="T58" fmla="*/ 305 w 550"/>
              <a:gd name="T59" fmla="*/ 361 h 845"/>
              <a:gd name="T60" fmla="*/ 321 w 550"/>
              <a:gd name="T61" fmla="*/ 363 h 845"/>
              <a:gd name="T62" fmla="*/ 419 w 550"/>
              <a:gd name="T63" fmla="*/ 384 h 845"/>
              <a:gd name="T64" fmla="*/ 497 w 550"/>
              <a:gd name="T65" fmla="*/ 430 h 845"/>
              <a:gd name="T66" fmla="*/ 542 w 550"/>
              <a:gd name="T67" fmla="*/ 521 h 845"/>
              <a:gd name="T68" fmla="*/ 537 w 550"/>
              <a:gd name="T69" fmla="*/ 618 h 845"/>
              <a:gd name="T70" fmla="*/ 481 w 550"/>
              <a:gd name="T71" fmla="*/ 703 h 845"/>
              <a:gd name="T72" fmla="*/ 387 w 550"/>
              <a:gd name="T73" fmla="*/ 831 h 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50" h="845">
                <a:moveTo>
                  <a:pt x="415" y="556"/>
                </a:moveTo>
                <a:lnTo>
                  <a:pt x="415" y="556"/>
                </a:lnTo>
                <a:cubicBezTo>
                  <a:pt x="409" y="531"/>
                  <a:pt x="398" y="513"/>
                  <a:pt x="380" y="502"/>
                </a:cubicBezTo>
                <a:lnTo>
                  <a:pt x="380" y="502"/>
                </a:lnTo>
                <a:cubicBezTo>
                  <a:pt x="362" y="491"/>
                  <a:pt x="339" y="482"/>
                  <a:pt x="313" y="477"/>
                </a:cubicBezTo>
                <a:lnTo>
                  <a:pt x="351" y="657"/>
                </a:lnTo>
                <a:lnTo>
                  <a:pt x="351" y="657"/>
                </a:lnTo>
                <a:cubicBezTo>
                  <a:pt x="375" y="648"/>
                  <a:pt x="393" y="635"/>
                  <a:pt x="405" y="617"/>
                </a:cubicBezTo>
                <a:lnTo>
                  <a:pt x="405" y="617"/>
                </a:lnTo>
                <a:cubicBezTo>
                  <a:pt x="416" y="599"/>
                  <a:pt x="420" y="579"/>
                  <a:pt x="415" y="556"/>
                </a:cubicBezTo>
                <a:close/>
                <a:moveTo>
                  <a:pt x="137" y="283"/>
                </a:moveTo>
                <a:lnTo>
                  <a:pt x="137" y="283"/>
                </a:lnTo>
                <a:cubicBezTo>
                  <a:pt x="141" y="303"/>
                  <a:pt x="151" y="318"/>
                  <a:pt x="165" y="328"/>
                </a:cubicBezTo>
                <a:lnTo>
                  <a:pt x="165" y="328"/>
                </a:lnTo>
                <a:cubicBezTo>
                  <a:pt x="180" y="337"/>
                  <a:pt x="198" y="345"/>
                  <a:pt x="220" y="350"/>
                </a:cubicBezTo>
                <a:lnTo>
                  <a:pt x="187" y="194"/>
                </a:lnTo>
                <a:lnTo>
                  <a:pt x="187" y="194"/>
                </a:lnTo>
                <a:cubicBezTo>
                  <a:pt x="168" y="201"/>
                  <a:pt x="154" y="213"/>
                  <a:pt x="145" y="229"/>
                </a:cubicBezTo>
                <a:lnTo>
                  <a:pt x="145" y="229"/>
                </a:lnTo>
                <a:cubicBezTo>
                  <a:pt x="135" y="245"/>
                  <a:pt x="133" y="262"/>
                  <a:pt x="137" y="283"/>
                </a:cubicBezTo>
                <a:close/>
                <a:moveTo>
                  <a:pt x="324" y="844"/>
                </a:moveTo>
                <a:lnTo>
                  <a:pt x="309" y="771"/>
                </a:lnTo>
                <a:lnTo>
                  <a:pt x="309" y="771"/>
                </a:lnTo>
                <a:cubicBezTo>
                  <a:pt x="246" y="777"/>
                  <a:pt x="192" y="766"/>
                  <a:pt x="146" y="739"/>
                </a:cubicBezTo>
                <a:lnTo>
                  <a:pt x="146" y="739"/>
                </a:lnTo>
                <a:cubicBezTo>
                  <a:pt x="100" y="711"/>
                  <a:pt x="70" y="667"/>
                  <a:pt x="56" y="606"/>
                </a:cubicBezTo>
                <a:lnTo>
                  <a:pt x="184" y="580"/>
                </a:lnTo>
                <a:lnTo>
                  <a:pt x="184" y="580"/>
                </a:lnTo>
                <a:cubicBezTo>
                  <a:pt x="191" y="604"/>
                  <a:pt x="203" y="625"/>
                  <a:pt x="221" y="641"/>
                </a:cubicBezTo>
                <a:lnTo>
                  <a:pt x="221" y="641"/>
                </a:lnTo>
                <a:cubicBezTo>
                  <a:pt x="239" y="657"/>
                  <a:pt x="261" y="665"/>
                  <a:pt x="287" y="667"/>
                </a:cubicBezTo>
                <a:lnTo>
                  <a:pt x="245" y="468"/>
                </a:lnTo>
                <a:lnTo>
                  <a:pt x="245" y="468"/>
                </a:lnTo>
                <a:cubicBezTo>
                  <a:pt x="239" y="467"/>
                  <a:pt x="233" y="467"/>
                  <a:pt x="227" y="466"/>
                </a:cubicBezTo>
                <a:lnTo>
                  <a:pt x="227" y="466"/>
                </a:lnTo>
                <a:cubicBezTo>
                  <a:pt x="220" y="465"/>
                  <a:pt x="214" y="465"/>
                  <a:pt x="207" y="464"/>
                </a:cubicBezTo>
                <a:lnTo>
                  <a:pt x="207" y="464"/>
                </a:lnTo>
                <a:cubicBezTo>
                  <a:pt x="152" y="457"/>
                  <a:pt x="108" y="443"/>
                  <a:pt x="76" y="421"/>
                </a:cubicBezTo>
                <a:lnTo>
                  <a:pt x="76" y="421"/>
                </a:lnTo>
                <a:cubicBezTo>
                  <a:pt x="43" y="398"/>
                  <a:pt x="22" y="365"/>
                  <a:pt x="13" y="318"/>
                </a:cubicBezTo>
                <a:lnTo>
                  <a:pt x="13" y="318"/>
                </a:lnTo>
                <a:cubicBezTo>
                  <a:pt x="0" y="264"/>
                  <a:pt x="9" y="218"/>
                  <a:pt x="37" y="177"/>
                </a:cubicBezTo>
                <a:lnTo>
                  <a:pt x="37" y="177"/>
                </a:lnTo>
                <a:cubicBezTo>
                  <a:pt x="67" y="137"/>
                  <a:pt x="109" y="107"/>
                  <a:pt x="165" y="90"/>
                </a:cubicBezTo>
                <a:lnTo>
                  <a:pt x="150" y="14"/>
                </a:lnTo>
                <a:lnTo>
                  <a:pt x="213" y="0"/>
                </a:lnTo>
                <a:lnTo>
                  <a:pt x="229" y="78"/>
                </a:lnTo>
                <a:lnTo>
                  <a:pt x="229" y="78"/>
                </a:lnTo>
                <a:cubicBezTo>
                  <a:pt x="287" y="72"/>
                  <a:pt x="337" y="82"/>
                  <a:pt x="380" y="109"/>
                </a:cubicBezTo>
                <a:lnTo>
                  <a:pt x="380" y="109"/>
                </a:lnTo>
                <a:cubicBezTo>
                  <a:pt x="422" y="135"/>
                  <a:pt x="449" y="174"/>
                  <a:pt x="462" y="227"/>
                </a:cubicBezTo>
                <a:lnTo>
                  <a:pt x="332" y="253"/>
                </a:lnTo>
                <a:lnTo>
                  <a:pt x="332" y="253"/>
                </a:lnTo>
                <a:cubicBezTo>
                  <a:pt x="328" y="236"/>
                  <a:pt x="318" y="221"/>
                  <a:pt x="304" y="207"/>
                </a:cubicBezTo>
                <a:lnTo>
                  <a:pt x="304" y="207"/>
                </a:lnTo>
                <a:cubicBezTo>
                  <a:pt x="290" y="194"/>
                  <a:pt x="272" y="186"/>
                  <a:pt x="252" y="184"/>
                </a:cubicBezTo>
                <a:lnTo>
                  <a:pt x="288" y="359"/>
                </a:lnTo>
                <a:lnTo>
                  <a:pt x="288" y="359"/>
                </a:lnTo>
                <a:cubicBezTo>
                  <a:pt x="294" y="360"/>
                  <a:pt x="299" y="361"/>
                  <a:pt x="305" y="361"/>
                </a:cubicBezTo>
                <a:lnTo>
                  <a:pt x="305" y="361"/>
                </a:lnTo>
                <a:cubicBezTo>
                  <a:pt x="310" y="361"/>
                  <a:pt x="315" y="362"/>
                  <a:pt x="321" y="363"/>
                </a:cubicBezTo>
                <a:lnTo>
                  <a:pt x="321" y="363"/>
                </a:lnTo>
                <a:cubicBezTo>
                  <a:pt x="356" y="367"/>
                  <a:pt x="388" y="374"/>
                  <a:pt x="419" y="384"/>
                </a:cubicBezTo>
                <a:lnTo>
                  <a:pt x="419" y="384"/>
                </a:lnTo>
                <a:cubicBezTo>
                  <a:pt x="449" y="393"/>
                  <a:pt x="475" y="409"/>
                  <a:pt x="497" y="430"/>
                </a:cubicBezTo>
                <a:lnTo>
                  <a:pt x="497" y="430"/>
                </a:lnTo>
                <a:cubicBezTo>
                  <a:pt x="518" y="452"/>
                  <a:pt x="534" y="482"/>
                  <a:pt x="542" y="521"/>
                </a:cubicBezTo>
                <a:lnTo>
                  <a:pt x="542" y="521"/>
                </a:lnTo>
                <a:cubicBezTo>
                  <a:pt x="549" y="554"/>
                  <a:pt x="547" y="586"/>
                  <a:pt x="537" y="618"/>
                </a:cubicBezTo>
                <a:lnTo>
                  <a:pt x="537" y="618"/>
                </a:lnTo>
                <a:cubicBezTo>
                  <a:pt x="527" y="649"/>
                  <a:pt x="508" y="678"/>
                  <a:pt x="481" y="703"/>
                </a:cubicBezTo>
                <a:lnTo>
                  <a:pt x="481" y="703"/>
                </a:lnTo>
                <a:cubicBezTo>
                  <a:pt x="453" y="728"/>
                  <a:pt x="417" y="747"/>
                  <a:pt x="373" y="759"/>
                </a:cubicBezTo>
                <a:lnTo>
                  <a:pt x="387" y="831"/>
                </a:lnTo>
                <a:lnTo>
                  <a:pt x="324" y="8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39" name="Freeform 102">
            <a:extLst>
              <a:ext uri="{FF2B5EF4-FFF2-40B4-BE49-F238E27FC236}">
                <a16:creationId xmlns:a16="http://schemas.microsoft.com/office/drawing/2014/main" id="{A1C0A848-251B-0843-B2A5-4983F1740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6585" y="4343595"/>
            <a:ext cx="595995" cy="1027200"/>
          </a:xfrm>
          <a:custGeom>
            <a:avLst/>
            <a:gdLst>
              <a:gd name="T0" fmla="*/ 701 w 958"/>
              <a:gd name="T1" fmla="*/ 1140 h 1651"/>
              <a:gd name="T2" fmla="*/ 657 w 958"/>
              <a:gd name="T3" fmla="*/ 1022 h 1651"/>
              <a:gd name="T4" fmla="*/ 540 w 958"/>
              <a:gd name="T5" fmla="*/ 1305 h 1651"/>
              <a:gd name="T6" fmla="*/ 659 w 958"/>
              <a:gd name="T7" fmla="*/ 1250 h 1651"/>
              <a:gd name="T8" fmla="*/ 701 w 958"/>
              <a:gd name="T9" fmla="*/ 1140 h 1651"/>
              <a:gd name="T10" fmla="*/ 283 w 958"/>
              <a:gd name="T11" fmla="*/ 509 h 1651"/>
              <a:gd name="T12" fmla="*/ 319 w 958"/>
              <a:gd name="T13" fmla="*/ 606 h 1651"/>
              <a:gd name="T14" fmla="*/ 415 w 958"/>
              <a:gd name="T15" fmla="*/ 357 h 1651"/>
              <a:gd name="T16" fmla="*/ 320 w 958"/>
              <a:gd name="T17" fmla="*/ 408 h 1651"/>
              <a:gd name="T18" fmla="*/ 283 w 958"/>
              <a:gd name="T19" fmla="*/ 509 h 1651"/>
              <a:gd name="T20" fmla="*/ 415 w 958"/>
              <a:gd name="T21" fmla="*/ 1505 h 1651"/>
              <a:gd name="T22" fmla="*/ 118 w 958"/>
              <a:gd name="T23" fmla="*/ 1378 h 1651"/>
              <a:gd name="T24" fmla="*/ 0 w 958"/>
              <a:gd name="T25" fmla="*/ 1091 h 1651"/>
              <a:gd name="T26" fmla="*/ 253 w 958"/>
              <a:gd name="T27" fmla="*/ 1091 h 1651"/>
              <a:gd name="T28" fmla="*/ 299 w 958"/>
              <a:gd name="T29" fmla="*/ 1222 h 1651"/>
              <a:gd name="T30" fmla="*/ 415 w 958"/>
              <a:gd name="T31" fmla="*/ 903 h 1651"/>
              <a:gd name="T32" fmla="*/ 380 w 958"/>
              <a:gd name="T33" fmla="*/ 892 h 1651"/>
              <a:gd name="T34" fmla="*/ 343 w 958"/>
              <a:gd name="T35" fmla="*/ 880 h 1651"/>
              <a:gd name="T36" fmla="*/ 111 w 958"/>
              <a:gd name="T37" fmla="*/ 745 h 1651"/>
              <a:gd name="T38" fmla="*/ 31 w 958"/>
              <a:gd name="T39" fmla="*/ 526 h 1651"/>
              <a:gd name="T40" fmla="*/ 137 w 958"/>
              <a:gd name="T41" fmla="*/ 266 h 1651"/>
              <a:gd name="T42" fmla="*/ 415 w 958"/>
              <a:gd name="T43" fmla="*/ 152 h 1651"/>
              <a:gd name="T44" fmla="*/ 540 w 958"/>
              <a:gd name="T45" fmla="*/ 0 h 1651"/>
              <a:gd name="T46" fmla="*/ 540 w 958"/>
              <a:gd name="T47" fmla="*/ 154 h 1651"/>
              <a:gd name="T48" fmla="*/ 814 w 958"/>
              <a:gd name="T49" fmla="*/ 271 h 1651"/>
              <a:gd name="T50" fmla="*/ 666 w 958"/>
              <a:gd name="T51" fmla="*/ 529 h 1651"/>
              <a:gd name="T52" fmla="*/ 631 w 958"/>
              <a:gd name="T53" fmla="*/ 429 h 1651"/>
              <a:gd name="T54" fmla="*/ 540 w 958"/>
              <a:gd name="T55" fmla="*/ 364 h 1651"/>
              <a:gd name="T56" fmla="*/ 540 w 958"/>
              <a:gd name="T57" fmla="*/ 713 h 1651"/>
              <a:gd name="T58" fmla="*/ 570 w 958"/>
              <a:gd name="T59" fmla="*/ 724 h 1651"/>
              <a:gd name="T60" fmla="*/ 600 w 958"/>
              <a:gd name="T61" fmla="*/ 734 h 1651"/>
              <a:gd name="T62" fmla="*/ 779 w 958"/>
              <a:gd name="T63" fmla="*/ 813 h 1651"/>
              <a:gd name="T64" fmla="*/ 908 w 958"/>
              <a:gd name="T65" fmla="*/ 932 h 1651"/>
              <a:gd name="T66" fmla="*/ 957 w 958"/>
              <a:gd name="T67" fmla="*/ 1122 h 1651"/>
              <a:gd name="T68" fmla="*/ 909 w 958"/>
              <a:gd name="T69" fmla="*/ 1305 h 1651"/>
              <a:gd name="T70" fmla="*/ 768 w 958"/>
              <a:gd name="T71" fmla="*/ 1445 h 1651"/>
              <a:gd name="T72" fmla="*/ 540 w 958"/>
              <a:gd name="T73" fmla="*/ 1650 h 1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58" h="1651">
                <a:moveTo>
                  <a:pt x="701" y="1140"/>
                </a:moveTo>
                <a:lnTo>
                  <a:pt x="701" y="1140"/>
                </a:lnTo>
                <a:cubicBezTo>
                  <a:pt x="701" y="1090"/>
                  <a:pt x="687" y="1051"/>
                  <a:pt x="657" y="1022"/>
                </a:cubicBezTo>
                <a:lnTo>
                  <a:pt x="657" y="1022"/>
                </a:lnTo>
                <a:cubicBezTo>
                  <a:pt x="626" y="992"/>
                  <a:pt x="588" y="968"/>
                  <a:pt x="540" y="948"/>
                </a:cubicBezTo>
                <a:lnTo>
                  <a:pt x="540" y="1305"/>
                </a:lnTo>
                <a:lnTo>
                  <a:pt x="540" y="1305"/>
                </a:lnTo>
                <a:cubicBezTo>
                  <a:pt x="590" y="1298"/>
                  <a:pt x="630" y="1279"/>
                  <a:pt x="659" y="1250"/>
                </a:cubicBezTo>
                <a:lnTo>
                  <a:pt x="659" y="1250"/>
                </a:lnTo>
                <a:cubicBezTo>
                  <a:pt x="688" y="1222"/>
                  <a:pt x="701" y="1185"/>
                  <a:pt x="701" y="1140"/>
                </a:cubicBezTo>
                <a:close/>
                <a:moveTo>
                  <a:pt x="283" y="509"/>
                </a:moveTo>
                <a:lnTo>
                  <a:pt x="283" y="509"/>
                </a:lnTo>
                <a:cubicBezTo>
                  <a:pt x="283" y="549"/>
                  <a:pt x="295" y="581"/>
                  <a:pt x="319" y="606"/>
                </a:cubicBezTo>
                <a:lnTo>
                  <a:pt x="319" y="606"/>
                </a:lnTo>
                <a:cubicBezTo>
                  <a:pt x="343" y="630"/>
                  <a:pt x="374" y="651"/>
                  <a:pt x="415" y="668"/>
                </a:cubicBezTo>
                <a:lnTo>
                  <a:pt x="415" y="357"/>
                </a:lnTo>
                <a:lnTo>
                  <a:pt x="415" y="357"/>
                </a:lnTo>
                <a:cubicBezTo>
                  <a:pt x="376" y="364"/>
                  <a:pt x="344" y="381"/>
                  <a:pt x="320" y="408"/>
                </a:cubicBezTo>
                <a:lnTo>
                  <a:pt x="320" y="408"/>
                </a:lnTo>
                <a:cubicBezTo>
                  <a:pt x="296" y="434"/>
                  <a:pt x="283" y="468"/>
                  <a:pt x="283" y="509"/>
                </a:cubicBezTo>
                <a:close/>
                <a:moveTo>
                  <a:pt x="415" y="1650"/>
                </a:moveTo>
                <a:lnTo>
                  <a:pt x="415" y="1505"/>
                </a:lnTo>
                <a:lnTo>
                  <a:pt x="415" y="1505"/>
                </a:lnTo>
                <a:cubicBezTo>
                  <a:pt x="293" y="1492"/>
                  <a:pt x="194" y="1449"/>
                  <a:pt x="118" y="1378"/>
                </a:cubicBezTo>
                <a:lnTo>
                  <a:pt x="118" y="1378"/>
                </a:lnTo>
                <a:cubicBezTo>
                  <a:pt x="42" y="1307"/>
                  <a:pt x="2" y="1211"/>
                  <a:pt x="0" y="1091"/>
                </a:cubicBezTo>
                <a:lnTo>
                  <a:pt x="253" y="1091"/>
                </a:lnTo>
                <a:lnTo>
                  <a:pt x="253" y="1091"/>
                </a:lnTo>
                <a:cubicBezTo>
                  <a:pt x="256" y="1141"/>
                  <a:pt x="271" y="1185"/>
                  <a:pt x="299" y="1222"/>
                </a:cubicBezTo>
                <a:lnTo>
                  <a:pt x="299" y="1222"/>
                </a:lnTo>
                <a:cubicBezTo>
                  <a:pt x="327" y="1260"/>
                  <a:pt x="366" y="1285"/>
                  <a:pt x="415" y="1299"/>
                </a:cubicBezTo>
                <a:lnTo>
                  <a:pt x="415" y="903"/>
                </a:lnTo>
                <a:lnTo>
                  <a:pt x="415" y="903"/>
                </a:lnTo>
                <a:cubicBezTo>
                  <a:pt x="403" y="899"/>
                  <a:pt x="391" y="896"/>
                  <a:pt x="380" y="892"/>
                </a:cubicBezTo>
                <a:lnTo>
                  <a:pt x="380" y="892"/>
                </a:lnTo>
                <a:cubicBezTo>
                  <a:pt x="368" y="888"/>
                  <a:pt x="355" y="884"/>
                  <a:pt x="343" y="880"/>
                </a:cubicBezTo>
                <a:lnTo>
                  <a:pt x="343" y="880"/>
                </a:lnTo>
                <a:cubicBezTo>
                  <a:pt x="242" y="846"/>
                  <a:pt x="165" y="800"/>
                  <a:pt x="111" y="745"/>
                </a:cubicBezTo>
                <a:lnTo>
                  <a:pt x="111" y="745"/>
                </a:lnTo>
                <a:cubicBezTo>
                  <a:pt x="58" y="690"/>
                  <a:pt x="31" y="617"/>
                  <a:pt x="31" y="526"/>
                </a:cubicBezTo>
                <a:lnTo>
                  <a:pt x="31" y="526"/>
                </a:lnTo>
                <a:cubicBezTo>
                  <a:pt x="30" y="418"/>
                  <a:pt x="66" y="331"/>
                  <a:pt x="137" y="266"/>
                </a:cubicBezTo>
                <a:lnTo>
                  <a:pt x="137" y="266"/>
                </a:lnTo>
                <a:cubicBezTo>
                  <a:pt x="208" y="200"/>
                  <a:pt x="300" y="162"/>
                  <a:pt x="415" y="152"/>
                </a:cubicBezTo>
                <a:lnTo>
                  <a:pt x="415" y="0"/>
                </a:lnTo>
                <a:lnTo>
                  <a:pt x="540" y="0"/>
                </a:lnTo>
                <a:lnTo>
                  <a:pt x="540" y="154"/>
                </a:lnTo>
                <a:lnTo>
                  <a:pt x="540" y="154"/>
                </a:lnTo>
                <a:cubicBezTo>
                  <a:pt x="653" y="166"/>
                  <a:pt x="744" y="205"/>
                  <a:pt x="814" y="271"/>
                </a:cubicBezTo>
                <a:lnTo>
                  <a:pt x="814" y="271"/>
                </a:lnTo>
                <a:cubicBezTo>
                  <a:pt x="883" y="339"/>
                  <a:pt x="919" y="424"/>
                  <a:pt x="923" y="529"/>
                </a:cubicBezTo>
                <a:lnTo>
                  <a:pt x="666" y="529"/>
                </a:lnTo>
                <a:lnTo>
                  <a:pt x="666" y="529"/>
                </a:lnTo>
                <a:cubicBezTo>
                  <a:pt x="665" y="493"/>
                  <a:pt x="653" y="460"/>
                  <a:pt x="631" y="429"/>
                </a:cubicBezTo>
                <a:lnTo>
                  <a:pt x="631" y="429"/>
                </a:lnTo>
                <a:cubicBezTo>
                  <a:pt x="609" y="398"/>
                  <a:pt x="579" y="377"/>
                  <a:pt x="540" y="364"/>
                </a:cubicBezTo>
                <a:lnTo>
                  <a:pt x="540" y="713"/>
                </a:lnTo>
                <a:lnTo>
                  <a:pt x="540" y="713"/>
                </a:lnTo>
                <a:cubicBezTo>
                  <a:pt x="551" y="717"/>
                  <a:pt x="560" y="721"/>
                  <a:pt x="570" y="724"/>
                </a:cubicBezTo>
                <a:lnTo>
                  <a:pt x="570" y="724"/>
                </a:lnTo>
                <a:cubicBezTo>
                  <a:pt x="580" y="727"/>
                  <a:pt x="590" y="731"/>
                  <a:pt x="600" y="734"/>
                </a:cubicBezTo>
                <a:lnTo>
                  <a:pt x="600" y="734"/>
                </a:lnTo>
                <a:cubicBezTo>
                  <a:pt x="666" y="757"/>
                  <a:pt x="725" y="783"/>
                  <a:pt x="779" y="813"/>
                </a:cubicBezTo>
                <a:lnTo>
                  <a:pt x="779" y="813"/>
                </a:lnTo>
                <a:cubicBezTo>
                  <a:pt x="832" y="843"/>
                  <a:pt x="876" y="883"/>
                  <a:pt x="908" y="932"/>
                </a:cubicBezTo>
                <a:lnTo>
                  <a:pt x="908" y="932"/>
                </a:lnTo>
                <a:cubicBezTo>
                  <a:pt x="941" y="982"/>
                  <a:pt x="957" y="1045"/>
                  <a:pt x="957" y="1122"/>
                </a:cubicBezTo>
                <a:lnTo>
                  <a:pt x="957" y="1122"/>
                </a:lnTo>
                <a:cubicBezTo>
                  <a:pt x="957" y="1188"/>
                  <a:pt x="941" y="1248"/>
                  <a:pt x="909" y="1305"/>
                </a:cubicBezTo>
                <a:lnTo>
                  <a:pt x="909" y="1305"/>
                </a:lnTo>
                <a:cubicBezTo>
                  <a:pt x="877" y="1361"/>
                  <a:pt x="831" y="1408"/>
                  <a:pt x="768" y="1445"/>
                </a:cubicBezTo>
                <a:lnTo>
                  <a:pt x="768" y="1445"/>
                </a:lnTo>
                <a:cubicBezTo>
                  <a:pt x="706" y="1482"/>
                  <a:pt x="631" y="1502"/>
                  <a:pt x="540" y="1508"/>
                </a:cubicBezTo>
                <a:lnTo>
                  <a:pt x="540" y="1650"/>
                </a:lnTo>
                <a:lnTo>
                  <a:pt x="415" y="16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43" name="Freeform 106">
            <a:extLst>
              <a:ext uri="{FF2B5EF4-FFF2-40B4-BE49-F238E27FC236}">
                <a16:creationId xmlns:a16="http://schemas.microsoft.com/office/drawing/2014/main" id="{00C489A6-9161-FF45-BD0C-A125971C1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858" y="4074434"/>
            <a:ext cx="986001" cy="988749"/>
          </a:xfrm>
          <a:custGeom>
            <a:avLst/>
            <a:gdLst>
              <a:gd name="T0" fmla="*/ 1107 w 1585"/>
              <a:gd name="T1" fmla="*/ 260 h 1586"/>
              <a:gd name="T2" fmla="*/ 1107 w 1585"/>
              <a:gd name="T3" fmla="*/ 260 h 1586"/>
              <a:gd name="T4" fmla="*/ 259 w 1585"/>
              <a:gd name="T5" fmla="*/ 478 h 1586"/>
              <a:gd name="T6" fmla="*/ 259 w 1585"/>
              <a:gd name="T7" fmla="*/ 478 h 1586"/>
              <a:gd name="T8" fmla="*/ 478 w 1585"/>
              <a:gd name="T9" fmla="*/ 1324 h 1586"/>
              <a:gd name="T10" fmla="*/ 478 w 1585"/>
              <a:gd name="T11" fmla="*/ 1324 h 1586"/>
              <a:gd name="T12" fmla="*/ 1324 w 1585"/>
              <a:gd name="T13" fmla="*/ 1107 h 1586"/>
              <a:gd name="T14" fmla="*/ 1324 w 1585"/>
              <a:gd name="T15" fmla="*/ 1107 h 1586"/>
              <a:gd name="T16" fmla="*/ 1107 w 1585"/>
              <a:gd name="T17" fmla="*/ 260 h 1586"/>
              <a:gd name="T18" fmla="*/ 439 w 1585"/>
              <a:gd name="T19" fmla="*/ 1390 h 1586"/>
              <a:gd name="T20" fmla="*/ 439 w 1585"/>
              <a:gd name="T21" fmla="*/ 1390 h 1586"/>
              <a:gd name="T22" fmla="*/ 194 w 1585"/>
              <a:gd name="T23" fmla="*/ 439 h 1586"/>
              <a:gd name="T24" fmla="*/ 194 w 1585"/>
              <a:gd name="T25" fmla="*/ 439 h 1586"/>
              <a:gd name="T26" fmla="*/ 1145 w 1585"/>
              <a:gd name="T27" fmla="*/ 194 h 1586"/>
              <a:gd name="T28" fmla="*/ 1145 w 1585"/>
              <a:gd name="T29" fmla="*/ 194 h 1586"/>
              <a:gd name="T30" fmla="*/ 1390 w 1585"/>
              <a:gd name="T31" fmla="*/ 1145 h 1586"/>
              <a:gd name="T32" fmla="*/ 1390 w 1585"/>
              <a:gd name="T33" fmla="*/ 1145 h 1586"/>
              <a:gd name="T34" fmla="*/ 439 w 1585"/>
              <a:gd name="T35" fmla="*/ 1390 h 1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85" h="1586">
                <a:moveTo>
                  <a:pt x="1107" y="260"/>
                </a:moveTo>
                <a:lnTo>
                  <a:pt x="1107" y="260"/>
                </a:lnTo>
                <a:cubicBezTo>
                  <a:pt x="813" y="86"/>
                  <a:pt x="433" y="184"/>
                  <a:pt x="259" y="478"/>
                </a:cubicBezTo>
                <a:lnTo>
                  <a:pt x="259" y="478"/>
                </a:lnTo>
                <a:cubicBezTo>
                  <a:pt x="86" y="771"/>
                  <a:pt x="184" y="1151"/>
                  <a:pt x="478" y="1324"/>
                </a:cubicBezTo>
                <a:lnTo>
                  <a:pt x="478" y="1324"/>
                </a:lnTo>
                <a:cubicBezTo>
                  <a:pt x="771" y="1498"/>
                  <a:pt x="1151" y="1400"/>
                  <a:pt x="1324" y="1107"/>
                </a:cubicBezTo>
                <a:lnTo>
                  <a:pt x="1324" y="1107"/>
                </a:lnTo>
                <a:cubicBezTo>
                  <a:pt x="1497" y="813"/>
                  <a:pt x="1400" y="433"/>
                  <a:pt x="1107" y="260"/>
                </a:cubicBezTo>
                <a:close/>
                <a:moveTo>
                  <a:pt x="439" y="1390"/>
                </a:moveTo>
                <a:lnTo>
                  <a:pt x="439" y="1390"/>
                </a:lnTo>
                <a:cubicBezTo>
                  <a:pt x="110" y="1195"/>
                  <a:pt x="0" y="769"/>
                  <a:pt x="194" y="439"/>
                </a:cubicBezTo>
                <a:lnTo>
                  <a:pt x="194" y="439"/>
                </a:lnTo>
                <a:cubicBezTo>
                  <a:pt x="389" y="110"/>
                  <a:pt x="815" y="0"/>
                  <a:pt x="1145" y="194"/>
                </a:cubicBezTo>
                <a:lnTo>
                  <a:pt x="1145" y="194"/>
                </a:lnTo>
                <a:cubicBezTo>
                  <a:pt x="1474" y="389"/>
                  <a:pt x="1584" y="816"/>
                  <a:pt x="1390" y="1145"/>
                </a:cubicBezTo>
                <a:lnTo>
                  <a:pt x="1390" y="1145"/>
                </a:lnTo>
                <a:cubicBezTo>
                  <a:pt x="1195" y="1475"/>
                  <a:pt x="769" y="1585"/>
                  <a:pt x="439" y="139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2979EE2B-86AA-8641-8CAA-9DF0817B4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6168" y="5115367"/>
            <a:ext cx="158680" cy="161420"/>
          </a:xfrm>
          <a:custGeom>
            <a:avLst/>
            <a:gdLst>
              <a:gd name="connsiteX0" fmla="*/ 137321 w 317360"/>
              <a:gd name="connsiteY0" fmla="*/ 0 h 322840"/>
              <a:gd name="connsiteX1" fmla="*/ 317360 w 317360"/>
              <a:gd name="connsiteY1" fmla="*/ 0 h 322840"/>
              <a:gd name="connsiteX2" fmla="*/ 317360 w 317360"/>
              <a:gd name="connsiteY2" fmla="*/ 322840 h 322840"/>
              <a:gd name="connsiteX3" fmla="*/ 137321 w 317360"/>
              <a:gd name="connsiteY3" fmla="*/ 322840 h 322840"/>
              <a:gd name="connsiteX4" fmla="*/ 0 w 317360"/>
              <a:gd name="connsiteY4" fmla="*/ 0 h 322840"/>
              <a:gd name="connsiteX5" fmla="*/ 119588 w 317360"/>
              <a:gd name="connsiteY5" fmla="*/ 0 h 322840"/>
              <a:gd name="connsiteX6" fmla="*/ 119588 w 317360"/>
              <a:gd name="connsiteY6" fmla="*/ 322840 h 322840"/>
              <a:gd name="connsiteX7" fmla="*/ 0 w 317360"/>
              <a:gd name="connsiteY7" fmla="*/ 322840 h 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60" h="322840">
                <a:moveTo>
                  <a:pt x="137321" y="0"/>
                </a:moveTo>
                <a:lnTo>
                  <a:pt x="317360" y="0"/>
                </a:lnTo>
                <a:lnTo>
                  <a:pt x="317360" y="322840"/>
                </a:lnTo>
                <a:lnTo>
                  <a:pt x="137321" y="322840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40"/>
                </a:lnTo>
                <a:lnTo>
                  <a:pt x="0" y="32284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0" name="Freeform 99">
            <a:extLst>
              <a:ext uri="{FF2B5EF4-FFF2-40B4-BE49-F238E27FC236}">
                <a16:creationId xmlns:a16="http://schemas.microsoft.com/office/drawing/2014/main" id="{CAF6306F-EB7A-9249-9685-63E5D7AFF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9689" y="5307624"/>
            <a:ext cx="158676" cy="161420"/>
          </a:xfrm>
          <a:custGeom>
            <a:avLst/>
            <a:gdLst>
              <a:gd name="connsiteX0" fmla="*/ 137321 w 317352"/>
              <a:gd name="connsiteY0" fmla="*/ 0 h 322840"/>
              <a:gd name="connsiteX1" fmla="*/ 317352 w 317352"/>
              <a:gd name="connsiteY1" fmla="*/ 0 h 322840"/>
              <a:gd name="connsiteX2" fmla="*/ 317352 w 317352"/>
              <a:gd name="connsiteY2" fmla="*/ 322840 h 322840"/>
              <a:gd name="connsiteX3" fmla="*/ 137321 w 317352"/>
              <a:gd name="connsiteY3" fmla="*/ 322840 h 322840"/>
              <a:gd name="connsiteX4" fmla="*/ 0 w 317352"/>
              <a:gd name="connsiteY4" fmla="*/ 0 h 322840"/>
              <a:gd name="connsiteX5" fmla="*/ 119588 w 317352"/>
              <a:gd name="connsiteY5" fmla="*/ 0 h 322840"/>
              <a:gd name="connsiteX6" fmla="*/ 119588 w 317352"/>
              <a:gd name="connsiteY6" fmla="*/ 322840 h 322840"/>
              <a:gd name="connsiteX7" fmla="*/ 0 w 317352"/>
              <a:gd name="connsiteY7" fmla="*/ 322840 h 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52" h="322840">
                <a:moveTo>
                  <a:pt x="137321" y="0"/>
                </a:moveTo>
                <a:lnTo>
                  <a:pt x="317352" y="0"/>
                </a:lnTo>
                <a:lnTo>
                  <a:pt x="317352" y="322840"/>
                </a:lnTo>
                <a:lnTo>
                  <a:pt x="137321" y="322840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40"/>
                </a:lnTo>
                <a:lnTo>
                  <a:pt x="0" y="32284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44DDA4FA-E3EC-5342-832E-D9EB6173D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2858" y="5499881"/>
            <a:ext cx="158682" cy="161420"/>
          </a:xfrm>
          <a:custGeom>
            <a:avLst/>
            <a:gdLst>
              <a:gd name="connsiteX0" fmla="*/ 137328 w 317364"/>
              <a:gd name="connsiteY0" fmla="*/ 0 h 322840"/>
              <a:gd name="connsiteX1" fmla="*/ 317364 w 317364"/>
              <a:gd name="connsiteY1" fmla="*/ 0 h 322840"/>
              <a:gd name="connsiteX2" fmla="*/ 317364 w 317364"/>
              <a:gd name="connsiteY2" fmla="*/ 322840 h 322840"/>
              <a:gd name="connsiteX3" fmla="*/ 137328 w 317364"/>
              <a:gd name="connsiteY3" fmla="*/ 322840 h 322840"/>
              <a:gd name="connsiteX4" fmla="*/ 0 w 317364"/>
              <a:gd name="connsiteY4" fmla="*/ 0 h 322840"/>
              <a:gd name="connsiteX5" fmla="*/ 119588 w 317364"/>
              <a:gd name="connsiteY5" fmla="*/ 0 h 322840"/>
              <a:gd name="connsiteX6" fmla="*/ 119588 w 317364"/>
              <a:gd name="connsiteY6" fmla="*/ 322840 h 322840"/>
              <a:gd name="connsiteX7" fmla="*/ 0 w 317364"/>
              <a:gd name="connsiteY7" fmla="*/ 322840 h 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64" h="322840">
                <a:moveTo>
                  <a:pt x="137328" y="0"/>
                </a:moveTo>
                <a:lnTo>
                  <a:pt x="317364" y="0"/>
                </a:lnTo>
                <a:lnTo>
                  <a:pt x="317364" y="322840"/>
                </a:lnTo>
                <a:lnTo>
                  <a:pt x="137328" y="322840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40"/>
                </a:lnTo>
                <a:lnTo>
                  <a:pt x="0" y="32284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4" name="Freeform 103">
            <a:extLst>
              <a:ext uri="{FF2B5EF4-FFF2-40B4-BE49-F238E27FC236}">
                <a16:creationId xmlns:a16="http://schemas.microsoft.com/office/drawing/2014/main" id="{B2B583B8-78FE-F64D-8487-7E86153BC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154" y="5692137"/>
            <a:ext cx="158676" cy="161422"/>
          </a:xfrm>
          <a:custGeom>
            <a:avLst/>
            <a:gdLst>
              <a:gd name="connsiteX0" fmla="*/ 137321 w 317352"/>
              <a:gd name="connsiteY0" fmla="*/ 0 h 322844"/>
              <a:gd name="connsiteX1" fmla="*/ 317352 w 317352"/>
              <a:gd name="connsiteY1" fmla="*/ 0 h 322844"/>
              <a:gd name="connsiteX2" fmla="*/ 317352 w 317352"/>
              <a:gd name="connsiteY2" fmla="*/ 322844 h 322844"/>
              <a:gd name="connsiteX3" fmla="*/ 137321 w 317352"/>
              <a:gd name="connsiteY3" fmla="*/ 322844 h 322844"/>
              <a:gd name="connsiteX4" fmla="*/ 0 w 317352"/>
              <a:gd name="connsiteY4" fmla="*/ 0 h 322844"/>
              <a:gd name="connsiteX5" fmla="*/ 119588 w 317352"/>
              <a:gd name="connsiteY5" fmla="*/ 0 h 322844"/>
              <a:gd name="connsiteX6" fmla="*/ 119588 w 317352"/>
              <a:gd name="connsiteY6" fmla="*/ 322844 h 322844"/>
              <a:gd name="connsiteX7" fmla="*/ 0 w 317352"/>
              <a:gd name="connsiteY7" fmla="*/ 322844 h 32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52" h="322844">
                <a:moveTo>
                  <a:pt x="137321" y="0"/>
                </a:moveTo>
                <a:lnTo>
                  <a:pt x="317352" y="0"/>
                </a:lnTo>
                <a:lnTo>
                  <a:pt x="317352" y="322844"/>
                </a:lnTo>
                <a:lnTo>
                  <a:pt x="137321" y="322844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44"/>
                </a:lnTo>
                <a:lnTo>
                  <a:pt x="0" y="322844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6" name="Freeform 105">
            <a:extLst>
              <a:ext uri="{FF2B5EF4-FFF2-40B4-BE49-F238E27FC236}">
                <a16:creationId xmlns:a16="http://schemas.microsoft.com/office/drawing/2014/main" id="{41E71A9C-6E25-964E-B52D-49D2D0B4F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4009" y="5307624"/>
            <a:ext cx="158682" cy="161420"/>
          </a:xfrm>
          <a:custGeom>
            <a:avLst/>
            <a:gdLst>
              <a:gd name="connsiteX0" fmla="*/ 137327 w 317363"/>
              <a:gd name="connsiteY0" fmla="*/ 0 h 322840"/>
              <a:gd name="connsiteX1" fmla="*/ 317363 w 317363"/>
              <a:gd name="connsiteY1" fmla="*/ 0 h 322840"/>
              <a:gd name="connsiteX2" fmla="*/ 317363 w 317363"/>
              <a:gd name="connsiteY2" fmla="*/ 322840 h 322840"/>
              <a:gd name="connsiteX3" fmla="*/ 137327 w 317363"/>
              <a:gd name="connsiteY3" fmla="*/ 322840 h 322840"/>
              <a:gd name="connsiteX4" fmla="*/ 0 w 317363"/>
              <a:gd name="connsiteY4" fmla="*/ 0 h 322840"/>
              <a:gd name="connsiteX5" fmla="*/ 119575 w 317363"/>
              <a:gd name="connsiteY5" fmla="*/ 0 h 322840"/>
              <a:gd name="connsiteX6" fmla="*/ 119575 w 317363"/>
              <a:gd name="connsiteY6" fmla="*/ 322840 h 322840"/>
              <a:gd name="connsiteX7" fmla="*/ 0 w 317363"/>
              <a:gd name="connsiteY7" fmla="*/ 322840 h 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63" h="322840">
                <a:moveTo>
                  <a:pt x="137327" y="0"/>
                </a:moveTo>
                <a:lnTo>
                  <a:pt x="317363" y="0"/>
                </a:lnTo>
                <a:lnTo>
                  <a:pt x="317363" y="322840"/>
                </a:lnTo>
                <a:lnTo>
                  <a:pt x="137327" y="322840"/>
                </a:lnTo>
                <a:close/>
                <a:moveTo>
                  <a:pt x="0" y="0"/>
                </a:moveTo>
                <a:lnTo>
                  <a:pt x="119575" y="0"/>
                </a:lnTo>
                <a:lnTo>
                  <a:pt x="119575" y="322840"/>
                </a:lnTo>
                <a:lnTo>
                  <a:pt x="0" y="32284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8" name="Freeform 107">
            <a:extLst>
              <a:ext uri="{FF2B5EF4-FFF2-40B4-BE49-F238E27FC236}">
                <a16:creationId xmlns:a16="http://schemas.microsoft.com/office/drawing/2014/main" id="{5DCF08F7-8F5E-A34E-ABB8-EF96DF256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499" y="5499881"/>
            <a:ext cx="158680" cy="161420"/>
          </a:xfrm>
          <a:custGeom>
            <a:avLst/>
            <a:gdLst>
              <a:gd name="connsiteX0" fmla="*/ 137321 w 317360"/>
              <a:gd name="connsiteY0" fmla="*/ 0 h 322840"/>
              <a:gd name="connsiteX1" fmla="*/ 317360 w 317360"/>
              <a:gd name="connsiteY1" fmla="*/ 0 h 322840"/>
              <a:gd name="connsiteX2" fmla="*/ 317360 w 317360"/>
              <a:gd name="connsiteY2" fmla="*/ 322840 h 322840"/>
              <a:gd name="connsiteX3" fmla="*/ 137321 w 317360"/>
              <a:gd name="connsiteY3" fmla="*/ 322840 h 322840"/>
              <a:gd name="connsiteX4" fmla="*/ 0 w 317360"/>
              <a:gd name="connsiteY4" fmla="*/ 0 h 322840"/>
              <a:gd name="connsiteX5" fmla="*/ 119575 w 317360"/>
              <a:gd name="connsiteY5" fmla="*/ 0 h 322840"/>
              <a:gd name="connsiteX6" fmla="*/ 119575 w 317360"/>
              <a:gd name="connsiteY6" fmla="*/ 322840 h 322840"/>
              <a:gd name="connsiteX7" fmla="*/ 0 w 317360"/>
              <a:gd name="connsiteY7" fmla="*/ 322840 h 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60" h="322840">
                <a:moveTo>
                  <a:pt x="137321" y="0"/>
                </a:moveTo>
                <a:lnTo>
                  <a:pt x="317360" y="0"/>
                </a:lnTo>
                <a:lnTo>
                  <a:pt x="317360" y="322840"/>
                </a:lnTo>
                <a:lnTo>
                  <a:pt x="137321" y="322840"/>
                </a:lnTo>
                <a:close/>
                <a:moveTo>
                  <a:pt x="0" y="0"/>
                </a:moveTo>
                <a:lnTo>
                  <a:pt x="119575" y="0"/>
                </a:lnTo>
                <a:lnTo>
                  <a:pt x="119575" y="322840"/>
                </a:lnTo>
                <a:lnTo>
                  <a:pt x="0" y="32284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10" name="Freeform 109">
            <a:extLst>
              <a:ext uri="{FF2B5EF4-FFF2-40B4-BE49-F238E27FC236}">
                <a16:creationId xmlns:a16="http://schemas.microsoft.com/office/drawing/2014/main" id="{EEDB9395-6991-7E45-B88C-D8B667CBA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710" y="5692137"/>
            <a:ext cx="155930" cy="161422"/>
          </a:xfrm>
          <a:custGeom>
            <a:avLst/>
            <a:gdLst>
              <a:gd name="connsiteX0" fmla="*/ 131829 w 311859"/>
              <a:gd name="connsiteY0" fmla="*/ 0 h 322844"/>
              <a:gd name="connsiteX1" fmla="*/ 311859 w 311859"/>
              <a:gd name="connsiteY1" fmla="*/ 0 h 322844"/>
              <a:gd name="connsiteX2" fmla="*/ 311859 w 311859"/>
              <a:gd name="connsiteY2" fmla="*/ 322844 h 322844"/>
              <a:gd name="connsiteX3" fmla="*/ 131829 w 311859"/>
              <a:gd name="connsiteY3" fmla="*/ 322844 h 322844"/>
              <a:gd name="connsiteX4" fmla="*/ 0 w 311859"/>
              <a:gd name="connsiteY4" fmla="*/ 0 h 322844"/>
              <a:gd name="connsiteX5" fmla="*/ 119575 w 311859"/>
              <a:gd name="connsiteY5" fmla="*/ 0 h 322844"/>
              <a:gd name="connsiteX6" fmla="*/ 119575 w 311859"/>
              <a:gd name="connsiteY6" fmla="*/ 322844 h 322844"/>
              <a:gd name="connsiteX7" fmla="*/ 0 w 311859"/>
              <a:gd name="connsiteY7" fmla="*/ 322844 h 32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859" h="322844">
                <a:moveTo>
                  <a:pt x="131829" y="0"/>
                </a:moveTo>
                <a:lnTo>
                  <a:pt x="311859" y="0"/>
                </a:lnTo>
                <a:lnTo>
                  <a:pt x="311859" y="322844"/>
                </a:lnTo>
                <a:lnTo>
                  <a:pt x="131829" y="322844"/>
                </a:lnTo>
                <a:close/>
                <a:moveTo>
                  <a:pt x="0" y="0"/>
                </a:moveTo>
                <a:lnTo>
                  <a:pt x="119575" y="0"/>
                </a:lnTo>
                <a:lnTo>
                  <a:pt x="119575" y="322844"/>
                </a:lnTo>
                <a:lnTo>
                  <a:pt x="0" y="322844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305EE1-3ACA-FA49-B2F2-4C0DFFE7F3F6}"/>
              </a:ext>
            </a:extLst>
          </p:cNvPr>
          <p:cNvSpPr txBox="1"/>
          <p:nvPr/>
        </p:nvSpPr>
        <p:spPr>
          <a:xfrm>
            <a:off x="6733189" y="1692821"/>
            <a:ext cx="4783193" cy="34540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4400" b="1" u="sng" spc="-145" dirty="0">
                <a:solidFill>
                  <a:schemeClr val="tx2"/>
                </a:solidFill>
                <a:latin typeface="DM Sans" pitchFamily="2" charset="77"/>
              </a:rPr>
              <a:t>USE CASE</a:t>
            </a:r>
          </a:p>
          <a:p>
            <a:pPr algn="ctr">
              <a:lnSpc>
                <a:spcPts val="4440"/>
              </a:lnSpc>
            </a:pPr>
            <a:endParaRPr lang="en-US" sz="4400" b="1" spc="-145" dirty="0">
              <a:solidFill>
                <a:schemeClr val="tx2"/>
              </a:solidFill>
              <a:latin typeface="DM Sans" pitchFamily="2" charset="77"/>
            </a:endParaRPr>
          </a:p>
          <a:p>
            <a:pPr algn="ctr">
              <a:lnSpc>
                <a:spcPts val="4440"/>
              </a:lnSpc>
            </a:pPr>
            <a:r>
              <a:rPr lang="en-US" sz="3200" b="1" spc="-145" dirty="0">
                <a:solidFill>
                  <a:schemeClr val="tx2"/>
                </a:solidFill>
                <a:latin typeface="DM Sans" pitchFamily="2" charset="77"/>
              </a:rPr>
              <a:t>Agency Delivers Four Ads from Four Different Brands to the Same Targeted User</a:t>
            </a:r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ADAF2DA9-FEB6-3447-81F6-3ECEE488B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43" y="355375"/>
            <a:ext cx="4499610" cy="1362806"/>
          </a:xfrm>
          <a:prstGeom prst="rect">
            <a:avLst/>
          </a:prstGeom>
        </p:spPr>
      </p:pic>
      <p:pic>
        <p:nvPicPr>
          <p:cNvPr id="63" name="Google Shape;206;p30">
            <a:extLst>
              <a:ext uri="{FF2B5EF4-FFF2-40B4-BE49-F238E27FC236}">
                <a16:creationId xmlns:a16="http://schemas.microsoft.com/office/drawing/2014/main" id="{4E54ADE9-6249-B542-900B-1846C9E089E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01853" y="6084209"/>
            <a:ext cx="707083" cy="707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icture containing text, cellphone&#10;&#10;Description automatically generated">
            <a:extLst>
              <a:ext uri="{FF2B5EF4-FFF2-40B4-BE49-F238E27FC236}">
                <a16:creationId xmlns:a16="http://schemas.microsoft.com/office/drawing/2014/main" id="{C3D230BE-27DD-0EF5-698F-9B40E3533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786" y="2660378"/>
            <a:ext cx="4709157" cy="273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32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/>
          <p:nvPr/>
        </p:nvSpPr>
        <p:spPr>
          <a:xfrm flipH="1">
            <a:off x="2178144" y="4766820"/>
            <a:ext cx="2575329" cy="1583988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B7832B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180" name="Google Shape;180;p30"/>
          <p:cNvSpPr/>
          <p:nvPr/>
        </p:nvSpPr>
        <p:spPr>
          <a:xfrm>
            <a:off x="4967908" y="1596711"/>
            <a:ext cx="2061545" cy="1627335"/>
          </a:xfrm>
          <a:custGeom>
            <a:avLst/>
            <a:gdLst/>
            <a:ahLst/>
            <a:cxnLst/>
            <a:rect l="l" t="t" r="r" b="b"/>
            <a:pathLst>
              <a:path w="109259" h="75499" extrusionOk="0">
                <a:moveTo>
                  <a:pt x="3167" y="0"/>
                </a:moveTo>
                <a:cubicBezTo>
                  <a:pt x="1426" y="0"/>
                  <a:pt x="0" y="1425"/>
                  <a:pt x="0" y="3167"/>
                </a:cubicBezTo>
                <a:lnTo>
                  <a:pt x="0" y="72332"/>
                </a:lnTo>
                <a:cubicBezTo>
                  <a:pt x="0" y="74074"/>
                  <a:pt x="1426" y="75499"/>
                  <a:pt x="3167" y="75499"/>
                </a:cubicBezTo>
                <a:lnTo>
                  <a:pt x="106092" y="75499"/>
                </a:lnTo>
                <a:cubicBezTo>
                  <a:pt x="107834" y="75499"/>
                  <a:pt x="109259" y="74074"/>
                  <a:pt x="109259" y="72332"/>
                </a:cubicBezTo>
                <a:lnTo>
                  <a:pt x="109259" y="3167"/>
                </a:lnTo>
                <a:cubicBezTo>
                  <a:pt x="109259" y="1425"/>
                  <a:pt x="107834" y="0"/>
                  <a:pt x="10609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185" name="Google Shape;185;p30"/>
          <p:cNvSpPr/>
          <p:nvPr/>
        </p:nvSpPr>
        <p:spPr>
          <a:xfrm>
            <a:off x="5784889" y="3424567"/>
            <a:ext cx="491202" cy="34854"/>
          </a:xfrm>
          <a:custGeom>
            <a:avLst/>
            <a:gdLst/>
            <a:ahLst/>
            <a:cxnLst/>
            <a:rect l="l" t="t" r="r" b="b"/>
            <a:pathLst>
              <a:path w="26033" h="1617" extrusionOk="0">
                <a:moveTo>
                  <a:pt x="1" y="1"/>
                </a:moveTo>
                <a:lnTo>
                  <a:pt x="1" y="1616"/>
                </a:lnTo>
                <a:lnTo>
                  <a:pt x="26033" y="1616"/>
                </a:lnTo>
                <a:lnTo>
                  <a:pt x="260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188" name="Google Shape;188;p30"/>
          <p:cNvSpPr/>
          <p:nvPr/>
        </p:nvSpPr>
        <p:spPr>
          <a:xfrm>
            <a:off x="3229044" y="2791935"/>
            <a:ext cx="1723170" cy="1196175"/>
          </a:xfrm>
          <a:custGeom>
            <a:avLst/>
            <a:gdLst/>
            <a:ahLst/>
            <a:cxnLst/>
            <a:rect l="l" t="t" r="r" b="b"/>
            <a:pathLst>
              <a:path w="40284" h="27964" extrusionOk="0">
                <a:moveTo>
                  <a:pt x="21061" y="0"/>
                </a:moveTo>
                <a:cubicBezTo>
                  <a:pt x="20776" y="0"/>
                  <a:pt x="20522" y="222"/>
                  <a:pt x="20522" y="538"/>
                </a:cubicBezTo>
                <a:lnTo>
                  <a:pt x="20522" y="26887"/>
                </a:lnTo>
                <a:lnTo>
                  <a:pt x="539" y="26887"/>
                </a:lnTo>
                <a:cubicBezTo>
                  <a:pt x="254" y="26887"/>
                  <a:pt x="1" y="27140"/>
                  <a:pt x="1" y="27425"/>
                </a:cubicBezTo>
                <a:cubicBezTo>
                  <a:pt x="1" y="27742"/>
                  <a:pt x="254" y="27964"/>
                  <a:pt x="539" y="27964"/>
                </a:cubicBezTo>
                <a:lnTo>
                  <a:pt x="21061" y="27964"/>
                </a:lnTo>
                <a:cubicBezTo>
                  <a:pt x="21377" y="27964"/>
                  <a:pt x="21631" y="27742"/>
                  <a:pt x="21631" y="27425"/>
                </a:cubicBezTo>
                <a:lnTo>
                  <a:pt x="21631" y="1077"/>
                </a:lnTo>
                <a:lnTo>
                  <a:pt x="39745" y="1077"/>
                </a:lnTo>
                <a:cubicBezTo>
                  <a:pt x="40062" y="1077"/>
                  <a:pt x="40284" y="823"/>
                  <a:pt x="40284" y="538"/>
                </a:cubicBezTo>
                <a:cubicBezTo>
                  <a:pt x="40284" y="222"/>
                  <a:pt x="40062" y="0"/>
                  <a:pt x="39745" y="0"/>
                </a:cubicBezTo>
                <a:close/>
              </a:path>
            </a:pathLst>
          </a:custGeom>
          <a:solidFill>
            <a:srgbClr val="B7832B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187" name="Google Shape;187;p30"/>
          <p:cNvSpPr txBox="1"/>
          <p:nvPr/>
        </p:nvSpPr>
        <p:spPr>
          <a:xfrm>
            <a:off x="1588" y="120887"/>
            <a:ext cx="12188825" cy="1189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ctr"/>
            <a:r>
              <a:rPr lang="en" sz="4266" dirty="0">
                <a:solidFill>
                  <a:srgbClr val="B7832B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Viewability-as-a-Service™</a:t>
            </a:r>
          </a:p>
          <a:p>
            <a:pPr algn="ctr"/>
            <a:r>
              <a:rPr lang="en" sz="4266" u="sng" dirty="0">
                <a:latin typeface="Fira Sans Medium"/>
                <a:ea typeface="Fira Sans Medium"/>
                <a:cs typeface="Fira Sans Medium"/>
                <a:sym typeface="Fira Sans Medium"/>
              </a:rPr>
              <a:t>Four Different Brands</a:t>
            </a:r>
            <a:endParaRPr sz="4266" u="sng" dirty="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90" name="Google Shape;190;p30"/>
          <p:cNvSpPr/>
          <p:nvPr/>
        </p:nvSpPr>
        <p:spPr>
          <a:xfrm>
            <a:off x="7065596" y="2789903"/>
            <a:ext cx="1723170" cy="1200238"/>
          </a:xfrm>
          <a:custGeom>
            <a:avLst/>
            <a:gdLst/>
            <a:ahLst/>
            <a:cxnLst/>
            <a:rect l="l" t="t" r="r" b="b"/>
            <a:pathLst>
              <a:path w="40284" h="28059" extrusionOk="0">
                <a:moveTo>
                  <a:pt x="539" y="0"/>
                </a:moveTo>
                <a:cubicBezTo>
                  <a:pt x="254" y="0"/>
                  <a:pt x="1" y="253"/>
                  <a:pt x="1" y="570"/>
                </a:cubicBezTo>
                <a:cubicBezTo>
                  <a:pt x="1" y="855"/>
                  <a:pt x="254" y="1108"/>
                  <a:pt x="539" y="1108"/>
                </a:cubicBezTo>
                <a:lnTo>
                  <a:pt x="20522" y="1108"/>
                </a:lnTo>
                <a:lnTo>
                  <a:pt x="20522" y="27489"/>
                </a:lnTo>
                <a:cubicBezTo>
                  <a:pt x="20522" y="27805"/>
                  <a:pt x="20776" y="28059"/>
                  <a:pt x="21061" y="28059"/>
                </a:cubicBezTo>
                <a:lnTo>
                  <a:pt x="39745" y="28059"/>
                </a:lnTo>
                <a:cubicBezTo>
                  <a:pt x="40062" y="28059"/>
                  <a:pt x="40284" y="27805"/>
                  <a:pt x="40284" y="27489"/>
                </a:cubicBezTo>
                <a:cubicBezTo>
                  <a:pt x="40284" y="27204"/>
                  <a:pt x="40062" y="26950"/>
                  <a:pt x="39745" y="26950"/>
                </a:cubicBezTo>
                <a:lnTo>
                  <a:pt x="21631" y="26950"/>
                </a:lnTo>
                <a:lnTo>
                  <a:pt x="21631" y="570"/>
                </a:lnTo>
                <a:cubicBezTo>
                  <a:pt x="21631" y="253"/>
                  <a:pt x="21377" y="0"/>
                  <a:pt x="21061" y="0"/>
                </a:cubicBezTo>
                <a:close/>
              </a:path>
            </a:pathLst>
          </a:custGeom>
          <a:solidFill>
            <a:srgbClr val="B7832B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191" name="Google Shape;191;p30"/>
          <p:cNvSpPr/>
          <p:nvPr/>
        </p:nvSpPr>
        <p:spPr>
          <a:xfrm>
            <a:off x="8788749" y="3598525"/>
            <a:ext cx="2881448" cy="1045617"/>
          </a:xfrm>
          <a:custGeom>
            <a:avLst/>
            <a:gdLst/>
            <a:ahLst/>
            <a:cxnLst/>
            <a:rect l="l" t="t" r="r" b="b"/>
            <a:pathLst>
              <a:path w="107961" h="21726" extrusionOk="0">
                <a:moveTo>
                  <a:pt x="10863" y="1"/>
                </a:moveTo>
                <a:cubicBezTo>
                  <a:pt x="4877" y="1"/>
                  <a:pt x="0" y="4878"/>
                  <a:pt x="0" y="10863"/>
                </a:cubicBezTo>
                <a:cubicBezTo>
                  <a:pt x="0" y="16849"/>
                  <a:pt x="4877" y="21726"/>
                  <a:pt x="10863" y="21726"/>
                </a:cubicBezTo>
                <a:lnTo>
                  <a:pt x="107960" y="21726"/>
                </a:lnTo>
                <a:lnTo>
                  <a:pt x="107960" y="1"/>
                </a:lnTo>
                <a:close/>
              </a:path>
            </a:pathLst>
          </a:custGeom>
          <a:solidFill>
            <a:srgbClr val="EFEFEF"/>
          </a:solidFill>
          <a:ln w="10300" cap="flat" cmpd="sng">
            <a:solidFill>
              <a:srgbClr val="C4C4C4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192" name="Google Shape;192;p30"/>
          <p:cNvSpPr/>
          <p:nvPr/>
        </p:nvSpPr>
        <p:spPr>
          <a:xfrm>
            <a:off x="4557968" y="5515275"/>
            <a:ext cx="2881448" cy="1200233"/>
          </a:xfrm>
          <a:custGeom>
            <a:avLst/>
            <a:gdLst/>
            <a:ahLst/>
            <a:cxnLst/>
            <a:rect l="l" t="t" r="r" b="b"/>
            <a:pathLst>
              <a:path w="107961" h="21694" extrusionOk="0">
                <a:moveTo>
                  <a:pt x="10863" y="0"/>
                </a:moveTo>
                <a:cubicBezTo>
                  <a:pt x="4877" y="0"/>
                  <a:pt x="0" y="4846"/>
                  <a:pt x="0" y="10863"/>
                </a:cubicBezTo>
                <a:cubicBezTo>
                  <a:pt x="0" y="16848"/>
                  <a:pt x="4877" y="21694"/>
                  <a:pt x="10863" y="21694"/>
                </a:cubicBezTo>
                <a:lnTo>
                  <a:pt x="107960" y="21694"/>
                </a:lnTo>
                <a:lnTo>
                  <a:pt x="107960" y="0"/>
                </a:lnTo>
                <a:close/>
              </a:path>
            </a:pathLst>
          </a:custGeom>
          <a:solidFill>
            <a:srgbClr val="EFEFEF"/>
          </a:solidFill>
          <a:ln w="10300" cap="flat" cmpd="sng">
            <a:solidFill>
              <a:srgbClr val="C4C4C4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193" name="Google Shape;193;p30"/>
          <p:cNvSpPr/>
          <p:nvPr/>
        </p:nvSpPr>
        <p:spPr>
          <a:xfrm rot="10800000">
            <a:off x="521802" y="3688403"/>
            <a:ext cx="2765241" cy="1045644"/>
          </a:xfrm>
          <a:custGeom>
            <a:avLst/>
            <a:gdLst/>
            <a:ahLst/>
            <a:cxnLst/>
            <a:rect l="l" t="t" r="r" b="b"/>
            <a:pathLst>
              <a:path w="107961" h="21695" extrusionOk="0">
                <a:moveTo>
                  <a:pt x="10863" y="1"/>
                </a:moveTo>
                <a:cubicBezTo>
                  <a:pt x="4877" y="1"/>
                  <a:pt x="0" y="4846"/>
                  <a:pt x="0" y="10832"/>
                </a:cubicBezTo>
                <a:cubicBezTo>
                  <a:pt x="0" y="16849"/>
                  <a:pt x="4877" y="21694"/>
                  <a:pt x="10863" y="21694"/>
                </a:cubicBezTo>
                <a:lnTo>
                  <a:pt x="107960" y="21694"/>
                </a:lnTo>
                <a:lnTo>
                  <a:pt x="107960" y="1"/>
                </a:lnTo>
                <a:close/>
              </a:path>
            </a:pathLst>
          </a:custGeom>
          <a:solidFill>
            <a:srgbClr val="EFEFEF"/>
          </a:solidFill>
          <a:ln w="10300" cap="flat" cmpd="sng">
            <a:solidFill>
              <a:srgbClr val="C4C4C4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194" name="Google Shape;194;p30"/>
          <p:cNvSpPr txBox="1"/>
          <p:nvPr/>
        </p:nvSpPr>
        <p:spPr>
          <a:xfrm>
            <a:off x="9034184" y="3745550"/>
            <a:ext cx="2758144" cy="701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r"/>
            <a:r>
              <a:rPr lang="en-US" sz="1400" b="1" dirty="0">
                <a:latin typeface="Fira Sans"/>
                <a:ea typeface="Fira Sans"/>
                <a:cs typeface="Fira Sans"/>
                <a:sym typeface="Fira Sans"/>
              </a:rPr>
              <a:t>Duration Media Measures Pixels and In-View Time and Pings </a:t>
            </a:r>
            <a:r>
              <a:rPr lang="en-US" sz="1400" b="1" dirty="0">
                <a:solidFill>
                  <a:srgbClr val="FF0000"/>
                </a:solidFill>
                <a:latin typeface="Fira Sans"/>
                <a:ea typeface="Fira Sans"/>
                <a:cs typeface="Fira Sans"/>
                <a:sym typeface="Fira Sans"/>
              </a:rPr>
              <a:t>SSP </a:t>
            </a:r>
            <a:r>
              <a:rPr lang="en-US" sz="1400" b="1" dirty="0">
                <a:latin typeface="Fira Sans"/>
                <a:ea typeface="Fira Sans"/>
                <a:cs typeface="Fira Sans"/>
                <a:sym typeface="Fira Sans"/>
              </a:rPr>
              <a:t>to Execute PMP</a:t>
            </a:r>
            <a:endParaRPr lang="en-US" sz="1400" b="1" dirty="0">
              <a:solidFill>
                <a:srgbClr val="FF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5" name="Google Shape;195;p30"/>
          <p:cNvSpPr txBox="1"/>
          <p:nvPr/>
        </p:nvSpPr>
        <p:spPr>
          <a:xfrm>
            <a:off x="5384798" y="5664507"/>
            <a:ext cx="2132083" cy="849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400" b="1" dirty="0">
                <a:solidFill>
                  <a:srgbClr val="FF0000"/>
                </a:solidFill>
                <a:latin typeface="Fira Sans"/>
                <a:ea typeface="Fira Sans"/>
                <a:cs typeface="Fira Sans"/>
                <a:sym typeface="Fira Sans"/>
              </a:rPr>
              <a:t>PMP</a:t>
            </a:r>
            <a:r>
              <a:rPr lang="en" sz="1400" b="1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Deal Negotiated With</a:t>
            </a:r>
          </a:p>
          <a:p>
            <a:pPr algn="ctr">
              <a:lnSpc>
                <a:spcPct val="115000"/>
              </a:lnSpc>
            </a:pPr>
            <a:r>
              <a:rPr lang="en" sz="1400" b="1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The Publisher</a:t>
            </a:r>
            <a:endParaRPr sz="1400" b="1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6" name="Google Shape;196;p30"/>
          <p:cNvSpPr txBox="1"/>
          <p:nvPr/>
        </p:nvSpPr>
        <p:spPr>
          <a:xfrm>
            <a:off x="1131427" y="3897906"/>
            <a:ext cx="1924126" cy="62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ctr"/>
            <a:r>
              <a:rPr lang="en" sz="1600" b="1" dirty="0">
                <a:solidFill>
                  <a:srgbClr val="FF0000"/>
                </a:solidFill>
                <a:latin typeface="Fira Sans"/>
                <a:ea typeface="Fira Sans"/>
                <a:cs typeface="Fira Sans"/>
                <a:sym typeface="Fira Sans"/>
              </a:rPr>
              <a:t>DSP </a:t>
            </a:r>
            <a:r>
              <a:rPr lang="en" sz="1600" b="1" dirty="0">
                <a:latin typeface="Fira Sans"/>
                <a:ea typeface="Fira Sans"/>
                <a:cs typeface="Fira Sans"/>
                <a:sym typeface="Fira Sans"/>
              </a:rPr>
              <a:t>Delivers Ad Via Open Market</a:t>
            </a:r>
            <a:endParaRPr sz="1600" b="1" dirty="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8" name="Google Shape;198;p30"/>
          <p:cNvSpPr/>
          <p:nvPr/>
        </p:nvSpPr>
        <p:spPr>
          <a:xfrm>
            <a:off x="3470490" y="3250412"/>
            <a:ext cx="274041" cy="482933"/>
          </a:xfrm>
          <a:custGeom>
            <a:avLst/>
            <a:gdLst/>
            <a:ahLst/>
            <a:cxnLst/>
            <a:rect l="l" t="t" r="r" b="b"/>
            <a:pathLst>
              <a:path w="6398" h="11275" extrusionOk="0">
                <a:moveTo>
                  <a:pt x="2724" y="2439"/>
                </a:moveTo>
                <a:lnTo>
                  <a:pt x="2724" y="4529"/>
                </a:lnTo>
                <a:cubicBezTo>
                  <a:pt x="2312" y="4371"/>
                  <a:pt x="2027" y="4181"/>
                  <a:pt x="1869" y="4022"/>
                </a:cubicBezTo>
                <a:cubicBezTo>
                  <a:pt x="1711" y="3864"/>
                  <a:pt x="1616" y="3642"/>
                  <a:pt x="1616" y="3389"/>
                </a:cubicBezTo>
                <a:cubicBezTo>
                  <a:pt x="1616" y="3136"/>
                  <a:pt x="1711" y="2914"/>
                  <a:pt x="1901" y="2756"/>
                </a:cubicBezTo>
                <a:cubicBezTo>
                  <a:pt x="2091" y="2597"/>
                  <a:pt x="2376" y="2471"/>
                  <a:pt x="2724" y="2439"/>
                </a:cubicBezTo>
                <a:close/>
                <a:moveTo>
                  <a:pt x="3642" y="6398"/>
                </a:moveTo>
                <a:cubicBezTo>
                  <a:pt x="4054" y="6556"/>
                  <a:pt x="4371" y="6714"/>
                  <a:pt x="4529" y="6873"/>
                </a:cubicBezTo>
                <a:cubicBezTo>
                  <a:pt x="4719" y="7063"/>
                  <a:pt x="4814" y="7253"/>
                  <a:pt x="4814" y="7538"/>
                </a:cubicBezTo>
                <a:cubicBezTo>
                  <a:pt x="4814" y="8076"/>
                  <a:pt x="4434" y="8424"/>
                  <a:pt x="3642" y="8551"/>
                </a:cubicBezTo>
                <a:lnTo>
                  <a:pt x="3642" y="6398"/>
                </a:lnTo>
                <a:close/>
                <a:moveTo>
                  <a:pt x="2724" y="1"/>
                </a:moveTo>
                <a:lnTo>
                  <a:pt x="2724" y="1141"/>
                </a:lnTo>
                <a:cubicBezTo>
                  <a:pt x="1901" y="1236"/>
                  <a:pt x="1236" y="1457"/>
                  <a:pt x="761" y="1869"/>
                </a:cubicBezTo>
                <a:cubicBezTo>
                  <a:pt x="285" y="2281"/>
                  <a:pt x="32" y="2787"/>
                  <a:pt x="32" y="3389"/>
                </a:cubicBezTo>
                <a:cubicBezTo>
                  <a:pt x="32" y="3991"/>
                  <a:pt x="222" y="4466"/>
                  <a:pt x="570" y="4846"/>
                </a:cubicBezTo>
                <a:cubicBezTo>
                  <a:pt x="887" y="5258"/>
                  <a:pt x="1426" y="5574"/>
                  <a:pt x="2154" y="5859"/>
                </a:cubicBezTo>
                <a:lnTo>
                  <a:pt x="2724" y="6081"/>
                </a:lnTo>
                <a:lnTo>
                  <a:pt x="2724" y="8614"/>
                </a:lnTo>
                <a:cubicBezTo>
                  <a:pt x="2312" y="8614"/>
                  <a:pt x="1869" y="8519"/>
                  <a:pt x="1362" y="8393"/>
                </a:cubicBezTo>
                <a:cubicBezTo>
                  <a:pt x="824" y="8266"/>
                  <a:pt x="380" y="8108"/>
                  <a:pt x="0" y="7918"/>
                </a:cubicBezTo>
                <a:lnTo>
                  <a:pt x="0" y="9343"/>
                </a:lnTo>
                <a:cubicBezTo>
                  <a:pt x="697" y="9660"/>
                  <a:pt x="1616" y="9850"/>
                  <a:pt x="2724" y="9850"/>
                </a:cubicBezTo>
                <a:lnTo>
                  <a:pt x="2724" y="11275"/>
                </a:lnTo>
                <a:lnTo>
                  <a:pt x="3642" y="11275"/>
                </a:lnTo>
                <a:lnTo>
                  <a:pt x="3642" y="9818"/>
                </a:lnTo>
                <a:cubicBezTo>
                  <a:pt x="4529" y="9723"/>
                  <a:pt x="5226" y="9470"/>
                  <a:pt x="5701" y="9026"/>
                </a:cubicBezTo>
                <a:cubicBezTo>
                  <a:pt x="6176" y="8614"/>
                  <a:pt x="6398" y="8076"/>
                  <a:pt x="6398" y="7411"/>
                </a:cubicBezTo>
                <a:cubicBezTo>
                  <a:pt x="6398" y="6904"/>
                  <a:pt x="6239" y="6461"/>
                  <a:pt x="5923" y="6081"/>
                </a:cubicBezTo>
                <a:cubicBezTo>
                  <a:pt x="5574" y="5733"/>
                  <a:pt x="5004" y="5384"/>
                  <a:pt x="4149" y="5068"/>
                </a:cubicBezTo>
                <a:lnTo>
                  <a:pt x="3642" y="4846"/>
                </a:lnTo>
                <a:lnTo>
                  <a:pt x="3642" y="2407"/>
                </a:lnTo>
                <a:cubicBezTo>
                  <a:pt x="4339" y="2471"/>
                  <a:pt x="5036" y="2629"/>
                  <a:pt x="5733" y="2914"/>
                </a:cubicBezTo>
                <a:lnTo>
                  <a:pt x="6239" y="1679"/>
                </a:lnTo>
                <a:cubicBezTo>
                  <a:pt x="5416" y="1331"/>
                  <a:pt x="4529" y="1141"/>
                  <a:pt x="3642" y="1109"/>
                </a:cubicBezTo>
                <a:lnTo>
                  <a:pt x="364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pic>
        <p:nvPicPr>
          <p:cNvPr id="200" name="Google Shape;20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196" y="3941527"/>
            <a:ext cx="705574" cy="62691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0"/>
          <p:cNvSpPr/>
          <p:nvPr/>
        </p:nvSpPr>
        <p:spPr>
          <a:xfrm>
            <a:off x="8327083" y="3262617"/>
            <a:ext cx="274041" cy="482933"/>
          </a:xfrm>
          <a:custGeom>
            <a:avLst/>
            <a:gdLst/>
            <a:ahLst/>
            <a:cxnLst/>
            <a:rect l="l" t="t" r="r" b="b"/>
            <a:pathLst>
              <a:path w="6398" h="11275" extrusionOk="0">
                <a:moveTo>
                  <a:pt x="2724" y="2439"/>
                </a:moveTo>
                <a:lnTo>
                  <a:pt x="2724" y="4529"/>
                </a:lnTo>
                <a:cubicBezTo>
                  <a:pt x="2312" y="4371"/>
                  <a:pt x="2027" y="4181"/>
                  <a:pt x="1869" y="4022"/>
                </a:cubicBezTo>
                <a:cubicBezTo>
                  <a:pt x="1711" y="3864"/>
                  <a:pt x="1616" y="3642"/>
                  <a:pt x="1616" y="3389"/>
                </a:cubicBezTo>
                <a:cubicBezTo>
                  <a:pt x="1616" y="3136"/>
                  <a:pt x="1711" y="2914"/>
                  <a:pt x="1901" y="2756"/>
                </a:cubicBezTo>
                <a:cubicBezTo>
                  <a:pt x="2091" y="2597"/>
                  <a:pt x="2376" y="2471"/>
                  <a:pt x="2724" y="2439"/>
                </a:cubicBezTo>
                <a:close/>
                <a:moveTo>
                  <a:pt x="3642" y="6398"/>
                </a:moveTo>
                <a:cubicBezTo>
                  <a:pt x="4054" y="6556"/>
                  <a:pt x="4371" y="6714"/>
                  <a:pt x="4529" y="6873"/>
                </a:cubicBezTo>
                <a:cubicBezTo>
                  <a:pt x="4719" y="7063"/>
                  <a:pt x="4814" y="7253"/>
                  <a:pt x="4814" y="7538"/>
                </a:cubicBezTo>
                <a:cubicBezTo>
                  <a:pt x="4814" y="8076"/>
                  <a:pt x="4434" y="8424"/>
                  <a:pt x="3642" y="8551"/>
                </a:cubicBezTo>
                <a:lnTo>
                  <a:pt x="3642" y="6398"/>
                </a:lnTo>
                <a:close/>
                <a:moveTo>
                  <a:pt x="2724" y="1"/>
                </a:moveTo>
                <a:lnTo>
                  <a:pt x="2724" y="1141"/>
                </a:lnTo>
                <a:cubicBezTo>
                  <a:pt x="1901" y="1236"/>
                  <a:pt x="1236" y="1457"/>
                  <a:pt x="761" y="1869"/>
                </a:cubicBezTo>
                <a:cubicBezTo>
                  <a:pt x="285" y="2281"/>
                  <a:pt x="32" y="2787"/>
                  <a:pt x="32" y="3389"/>
                </a:cubicBezTo>
                <a:cubicBezTo>
                  <a:pt x="32" y="3991"/>
                  <a:pt x="222" y="4466"/>
                  <a:pt x="570" y="4846"/>
                </a:cubicBezTo>
                <a:cubicBezTo>
                  <a:pt x="887" y="5258"/>
                  <a:pt x="1426" y="5574"/>
                  <a:pt x="2154" y="5859"/>
                </a:cubicBezTo>
                <a:lnTo>
                  <a:pt x="2724" y="6081"/>
                </a:lnTo>
                <a:lnTo>
                  <a:pt x="2724" y="8614"/>
                </a:lnTo>
                <a:cubicBezTo>
                  <a:pt x="2312" y="8614"/>
                  <a:pt x="1869" y="8519"/>
                  <a:pt x="1362" y="8393"/>
                </a:cubicBezTo>
                <a:cubicBezTo>
                  <a:pt x="824" y="8266"/>
                  <a:pt x="380" y="8108"/>
                  <a:pt x="0" y="7918"/>
                </a:cubicBezTo>
                <a:lnTo>
                  <a:pt x="0" y="9343"/>
                </a:lnTo>
                <a:cubicBezTo>
                  <a:pt x="697" y="9660"/>
                  <a:pt x="1616" y="9850"/>
                  <a:pt x="2724" y="9850"/>
                </a:cubicBezTo>
                <a:lnTo>
                  <a:pt x="2724" y="11275"/>
                </a:lnTo>
                <a:lnTo>
                  <a:pt x="3642" y="11275"/>
                </a:lnTo>
                <a:lnTo>
                  <a:pt x="3642" y="9818"/>
                </a:lnTo>
                <a:cubicBezTo>
                  <a:pt x="4529" y="9723"/>
                  <a:pt x="5226" y="9470"/>
                  <a:pt x="5701" y="9026"/>
                </a:cubicBezTo>
                <a:cubicBezTo>
                  <a:pt x="6176" y="8614"/>
                  <a:pt x="6398" y="8076"/>
                  <a:pt x="6398" y="7411"/>
                </a:cubicBezTo>
                <a:cubicBezTo>
                  <a:pt x="6398" y="6904"/>
                  <a:pt x="6239" y="6461"/>
                  <a:pt x="5923" y="6081"/>
                </a:cubicBezTo>
                <a:cubicBezTo>
                  <a:pt x="5574" y="5733"/>
                  <a:pt x="5004" y="5384"/>
                  <a:pt x="4149" y="5068"/>
                </a:cubicBezTo>
                <a:lnTo>
                  <a:pt x="3642" y="4846"/>
                </a:lnTo>
                <a:lnTo>
                  <a:pt x="3642" y="2407"/>
                </a:lnTo>
                <a:cubicBezTo>
                  <a:pt x="4339" y="2471"/>
                  <a:pt x="5036" y="2629"/>
                  <a:pt x="5733" y="2914"/>
                </a:cubicBezTo>
                <a:lnTo>
                  <a:pt x="6239" y="1679"/>
                </a:lnTo>
                <a:cubicBezTo>
                  <a:pt x="5416" y="1331"/>
                  <a:pt x="4529" y="1141"/>
                  <a:pt x="3642" y="1109"/>
                </a:cubicBezTo>
                <a:lnTo>
                  <a:pt x="364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pic>
        <p:nvPicPr>
          <p:cNvPr id="205" name="Google Shape;20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3944" y="5873931"/>
            <a:ext cx="797050" cy="48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01853" y="6084209"/>
            <a:ext cx="707083" cy="70708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91;p30">
            <a:extLst>
              <a:ext uri="{FF2B5EF4-FFF2-40B4-BE49-F238E27FC236}">
                <a16:creationId xmlns:a16="http://schemas.microsoft.com/office/drawing/2014/main" id="{A987FF1F-A2F8-D640-AF65-754E144DE67F}"/>
              </a:ext>
            </a:extLst>
          </p:cNvPr>
          <p:cNvSpPr/>
          <p:nvPr/>
        </p:nvSpPr>
        <p:spPr>
          <a:xfrm>
            <a:off x="8787186" y="1577976"/>
            <a:ext cx="2881448" cy="1045617"/>
          </a:xfrm>
          <a:custGeom>
            <a:avLst/>
            <a:gdLst/>
            <a:ahLst/>
            <a:cxnLst/>
            <a:rect l="l" t="t" r="r" b="b"/>
            <a:pathLst>
              <a:path w="107961" h="21726" extrusionOk="0">
                <a:moveTo>
                  <a:pt x="10863" y="1"/>
                </a:moveTo>
                <a:cubicBezTo>
                  <a:pt x="4877" y="1"/>
                  <a:pt x="0" y="4878"/>
                  <a:pt x="0" y="10863"/>
                </a:cubicBezTo>
                <a:cubicBezTo>
                  <a:pt x="0" y="16849"/>
                  <a:pt x="4877" y="21726"/>
                  <a:pt x="10863" y="21726"/>
                </a:cubicBezTo>
                <a:lnTo>
                  <a:pt x="107960" y="21726"/>
                </a:lnTo>
                <a:lnTo>
                  <a:pt x="107960" y="1"/>
                </a:lnTo>
                <a:close/>
              </a:path>
            </a:pathLst>
          </a:custGeom>
          <a:solidFill>
            <a:srgbClr val="EFEFEF"/>
          </a:solidFill>
          <a:ln w="10300" cap="flat" cmpd="sng">
            <a:solidFill>
              <a:srgbClr val="C4C4C4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r"/>
            <a:r>
              <a:rPr lang="en-US" sz="1600" b="1" dirty="0">
                <a:latin typeface="Fira Sans"/>
                <a:ea typeface="Fira Sans"/>
                <a:cs typeface="Fira Sans"/>
                <a:sym typeface="Fira Sans"/>
              </a:rPr>
              <a:t>           </a:t>
            </a:r>
            <a:r>
              <a:rPr lang="en-US" sz="1400" b="1" dirty="0">
                <a:latin typeface="Fira Sans"/>
                <a:ea typeface="Fira Sans"/>
                <a:cs typeface="Fira Sans"/>
                <a:sym typeface="Fira Sans"/>
              </a:rPr>
              <a:t>Brand and Agency View Duration Media</a:t>
            </a:r>
          </a:p>
          <a:p>
            <a:pPr algn="r"/>
            <a:r>
              <a:rPr lang="en-US" sz="1400" b="1" dirty="0">
                <a:latin typeface="Fira Sans"/>
                <a:ea typeface="Fira Sans"/>
                <a:cs typeface="Fira Sans"/>
                <a:sym typeface="Fira Sans"/>
              </a:rPr>
              <a:t>Reporting</a:t>
            </a:r>
          </a:p>
          <a:p>
            <a:pPr algn="r"/>
            <a:r>
              <a:rPr lang="en-US" sz="1400" b="1" dirty="0">
                <a:solidFill>
                  <a:srgbClr val="FF0000"/>
                </a:solidFill>
                <a:latin typeface="Fira Sans"/>
                <a:ea typeface="Fira Sans"/>
                <a:cs typeface="Fira Sans"/>
                <a:sym typeface="Fira Sans"/>
              </a:rPr>
              <a:t>DSP Invoices</a:t>
            </a:r>
          </a:p>
        </p:txBody>
      </p:sp>
      <p:pic>
        <p:nvPicPr>
          <p:cNvPr id="30" name="Google Shape;199;p30">
            <a:extLst>
              <a:ext uri="{FF2B5EF4-FFF2-40B4-BE49-F238E27FC236}">
                <a16:creationId xmlns:a16="http://schemas.microsoft.com/office/drawing/2014/main" id="{AA1502C6-2815-2C44-BDFC-2887110FB1F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2591" y="1974351"/>
            <a:ext cx="460897" cy="424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F1B8EE2C-99F1-4E41-BD9B-3C9914621FDA}"/>
              </a:ext>
            </a:extLst>
          </p:cNvPr>
          <p:cNvSpPr/>
          <p:nvPr/>
        </p:nvSpPr>
        <p:spPr>
          <a:xfrm rot="10800000">
            <a:off x="10104248" y="2731305"/>
            <a:ext cx="679762" cy="808622"/>
          </a:xfrm>
          <a:prstGeom prst="downArrow">
            <a:avLst/>
          </a:prstGeom>
          <a:solidFill>
            <a:srgbClr val="B784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9" dirty="0">
              <a:ln>
                <a:solidFill>
                  <a:srgbClr val="B78429"/>
                </a:solidFill>
              </a:ln>
            </a:endParaRPr>
          </a:p>
        </p:txBody>
      </p:sp>
      <p:sp>
        <p:nvSpPr>
          <p:cNvPr id="34" name="Google Shape;203;p30">
            <a:extLst>
              <a:ext uri="{FF2B5EF4-FFF2-40B4-BE49-F238E27FC236}">
                <a16:creationId xmlns:a16="http://schemas.microsoft.com/office/drawing/2014/main" id="{215015A4-0CEB-9E4E-8AA0-E91C4B4EB0A1}"/>
              </a:ext>
            </a:extLst>
          </p:cNvPr>
          <p:cNvSpPr/>
          <p:nvPr/>
        </p:nvSpPr>
        <p:spPr>
          <a:xfrm>
            <a:off x="7771299" y="1974351"/>
            <a:ext cx="274041" cy="482933"/>
          </a:xfrm>
          <a:custGeom>
            <a:avLst/>
            <a:gdLst/>
            <a:ahLst/>
            <a:cxnLst/>
            <a:rect l="l" t="t" r="r" b="b"/>
            <a:pathLst>
              <a:path w="6398" h="11275" extrusionOk="0">
                <a:moveTo>
                  <a:pt x="2724" y="2439"/>
                </a:moveTo>
                <a:lnTo>
                  <a:pt x="2724" y="4529"/>
                </a:lnTo>
                <a:cubicBezTo>
                  <a:pt x="2312" y="4371"/>
                  <a:pt x="2027" y="4181"/>
                  <a:pt x="1869" y="4022"/>
                </a:cubicBezTo>
                <a:cubicBezTo>
                  <a:pt x="1711" y="3864"/>
                  <a:pt x="1616" y="3642"/>
                  <a:pt x="1616" y="3389"/>
                </a:cubicBezTo>
                <a:cubicBezTo>
                  <a:pt x="1616" y="3136"/>
                  <a:pt x="1711" y="2914"/>
                  <a:pt x="1901" y="2756"/>
                </a:cubicBezTo>
                <a:cubicBezTo>
                  <a:pt x="2091" y="2597"/>
                  <a:pt x="2376" y="2471"/>
                  <a:pt x="2724" y="2439"/>
                </a:cubicBezTo>
                <a:close/>
                <a:moveTo>
                  <a:pt x="3642" y="6398"/>
                </a:moveTo>
                <a:cubicBezTo>
                  <a:pt x="4054" y="6556"/>
                  <a:pt x="4371" y="6714"/>
                  <a:pt x="4529" y="6873"/>
                </a:cubicBezTo>
                <a:cubicBezTo>
                  <a:pt x="4719" y="7063"/>
                  <a:pt x="4814" y="7253"/>
                  <a:pt x="4814" y="7538"/>
                </a:cubicBezTo>
                <a:cubicBezTo>
                  <a:pt x="4814" y="8076"/>
                  <a:pt x="4434" y="8424"/>
                  <a:pt x="3642" y="8551"/>
                </a:cubicBezTo>
                <a:lnTo>
                  <a:pt x="3642" y="6398"/>
                </a:lnTo>
                <a:close/>
                <a:moveTo>
                  <a:pt x="2724" y="1"/>
                </a:moveTo>
                <a:lnTo>
                  <a:pt x="2724" y="1141"/>
                </a:lnTo>
                <a:cubicBezTo>
                  <a:pt x="1901" y="1236"/>
                  <a:pt x="1236" y="1457"/>
                  <a:pt x="761" y="1869"/>
                </a:cubicBezTo>
                <a:cubicBezTo>
                  <a:pt x="285" y="2281"/>
                  <a:pt x="32" y="2787"/>
                  <a:pt x="32" y="3389"/>
                </a:cubicBezTo>
                <a:cubicBezTo>
                  <a:pt x="32" y="3991"/>
                  <a:pt x="222" y="4466"/>
                  <a:pt x="570" y="4846"/>
                </a:cubicBezTo>
                <a:cubicBezTo>
                  <a:pt x="887" y="5258"/>
                  <a:pt x="1426" y="5574"/>
                  <a:pt x="2154" y="5859"/>
                </a:cubicBezTo>
                <a:lnTo>
                  <a:pt x="2724" y="6081"/>
                </a:lnTo>
                <a:lnTo>
                  <a:pt x="2724" y="8614"/>
                </a:lnTo>
                <a:cubicBezTo>
                  <a:pt x="2312" y="8614"/>
                  <a:pt x="1869" y="8519"/>
                  <a:pt x="1362" y="8393"/>
                </a:cubicBezTo>
                <a:cubicBezTo>
                  <a:pt x="824" y="8266"/>
                  <a:pt x="380" y="8108"/>
                  <a:pt x="0" y="7918"/>
                </a:cubicBezTo>
                <a:lnTo>
                  <a:pt x="0" y="9343"/>
                </a:lnTo>
                <a:cubicBezTo>
                  <a:pt x="697" y="9660"/>
                  <a:pt x="1616" y="9850"/>
                  <a:pt x="2724" y="9850"/>
                </a:cubicBezTo>
                <a:lnTo>
                  <a:pt x="2724" y="11275"/>
                </a:lnTo>
                <a:lnTo>
                  <a:pt x="3642" y="11275"/>
                </a:lnTo>
                <a:lnTo>
                  <a:pt x="3642" y="9818"/>
                </a:lnTo>
                <a:cubicBezTo>
                  <a:pt x="4529" y="9723"/>
                  <a:pt x="5226" y="9470"/>
                  <a:pt x="5701" y="9026"/>
                </a:cubicBezTo>
                <a:cubicBezTo>
                  <a:pt x="6176" y="8614"/>
                  <a:pt x="6398" y="8076"/>
                  <a:pt x="6398" y="7411"/>
                </a:cubicBezTo>
                <a:cubicBezTo>
                  <a:pt x="6398" y="6904"/>
                  <a:pt x="6239" y="6461"/>
                  <a:pt x="5923" y="6081"/>
                </a:cubicBezTo>
                <a:cubicBezTo>
                  <a:pt x="5574" y="5733"/>
                  <a:pt x="5004" y="5384"/>
                  <a:pt x="4149" y="5068"/>
                </a:cubicBezTo>
                <a:lnTo>
                  <a:pt x="3642" y="4846"/>
                </a:lnTo>
                <a:lnTo>
                  <a:pt x="3642" y="2407"/>
                </a:lnTo>
                <a:cubicBezTo>
                  <a:pt x="4339" y="2471"/>
                  <a:pt x="5036" y="2629"/>
                  <a:pt x="5733" y="2914"/>
                </a:cubicBezTo>
                <a:lnTo>
                  <a:pt x="6239" y="1679"/>
                </a:lnTo>
                <a:cubicBezTo>
                  <a:pt x="5416" y="1331"/>
                  <a:pt x="4529" y="1141"/>
                  <a:pt x="3642" y="1109"/>
                </a:cubicBezTo>
                <a:lnTo>
                  <a:pt x="364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5FE38D9A-3897-7D4C-AD4E-42C5F84F1BC4}"/>
              </a:ext>
            </a:extLst>
          </p:cNvPr>
          <p:cNvSpPr/>
          <p:nvPr/>
        </p:nvSpPr>
        <p:spPr>
          <a:xfrm rot="5400000">
            <a:off x="7504086" y="5665272"/>
            <a:ext cx="679762" cy="808622"/>
          </a:xfrm>
          <a:prstGeom prst="downArrow">
            <a:avLst/>
          </a:prstGeom>
          <a:solidFill>
            <a:srgbClr val="B784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9" dirty="0">
              <a:ln>
                <a:solidFill>
                  <a:srgbClr val="B78429"/>
                </a:solidFill>
              </a:ln>
            </a:endParaRPr>
          </a:p>
        </p:txBody>
      </p:sp>
      <p:sp>
        <p:nvSpPr>
          <p:cNvPr id="33" name="Google Shape;192;p30">
            <a:extLst>
              <a:ext uri="{FF2B5EF4-FFF2-40B4-BE49-F238E27FC236}">
                <a16:creationId xmlns:a16="http://schemas.microsoft.com/office/drawing/2014/main" id="{434C058E-155D-E94A-8A76-73F56B1D0E0B}"/>
              </a:ext>
            </a:extLst>
          </p:cNvPr>
          <p:cNvSpPr/>
          <p:nvPr/>
        </p:nvSpPr>
        <p:spPr>
          <a:xfrm>
            <a:off x="8212996" y="5469467"/>
            <a:ext cx="2881448" cy="1200233"/>
          </a:xfrm>
          <a:custGeom>
            <a:avLst/>
            <a:gdLst/>
            <a:ahLst/>
            <a:cxnLst/>
            <a:rect l="l" t="t" r="r" b="b"/>
            <a:pathLst>
              <a:path w="107961" h="21694" extrusionOk="0">
                <a:moveTo>
                  <a:pt x="10863" y="0"/>
                </a:moveTo>
                <a:cubicBezTo>
                  <a:pt x="4877" y="0"/>
                  <a:pt x="0" y="4846"/>
                  <a:pt x="0" y="10863"/>
                </a:cubicBezTo>
                <a:cubicBezTo>
                  <a:pt x="0" y="16848"/>
                  <a:pt x="4877" y="21694"/>
                  <a:pt x="10863" y="21694"/>
                </a:cubicBezTo>
                <a:lnTo>
                  <a:pt x="107960" y="21694"/>
                </a:lnTo>
                <a:lnTo>
                  <a:pt x="107960" y="0"/>
                </a:lnTo>
                <a:close/>
              </a:path>
            </a:pathLst>
          </a:custGeom>
          <a:solidFill>
            <a:srgbClr val="EFEFEF"/>
          </a:solidFill>
          <a:ln w="10300" cap="flat" cmpd="sng">
            <a:solidFill>
              <a:srgbClr val="C4C4C4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r">
              <a:lnSpc>
                <a:spcPct val="115000"/>
              </a:lnSpc>
            </a:pPr>
            <a:r>
              <a:rPr lang="en-US" sz="1400" b="1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Duration Media</a:t>
            </a:r>
          </a:p>
          <a:p>
            <a:pPr algn="r">
              <a:lnSpc>
                <a:spcPct val="115000"/>
              </a:lnSpc>
            </a:pPr>
            <a:r>
              <a:rPr lang="en-US" sz="1400" b="1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Wraps Agency Creative</a:t>
            </a:r>
          </a:p>
          <a:p>
            <a:pPr algn="r">
              <a:lnSpc>
                <a:spcPct val="115000"/>
              </a:lnSpc>
            </a:pPr>
            <a:r>
              <a:rPr lang="en-US" sz="1400" b="1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With</a:t>
            </a:r>
            <a:r>
              <a:rPr lang="en-US" sz="1400" b="1" i="1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VaaS™ Ad Tech</a:t>
            </a:r>
            <a:endParaRPr lang="en-US" sz="1400" b="1" i="1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37" name="Google Shape;199;p30">
            <a:extLst>
              <a:ext uri="{FF2B5EF4-FFF2-40B4-BE49-F238E27FC236}">
                <a16:creationId xmlns:a16="http://schemas.microsoft.com/office/drawing/2014/main" id="{3D487BC5-02F2-DD42-8A97-C6128872A36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13237" y="3849800"/>
            <a:ext cx="608202" cy="58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05;p30">
            <a:extLst>
              <a:ext uri="{FF2B5EF4-FFF2-40B4-BE49-F238E27FC236}">
                <a16:creationId xmlns:a16="http://schemas.microsoft.com/office/drawing/2014/main" id="{A5CE3B2A-54A1-624A-96D3-3D145119CBA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4198" y="5821458"/>
            <a:ext cx="797050" cy="48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computer monitor with a mountai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09CE092D-4447-DE4C-A056-175E88310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714" y="1300253"/>
            <a:ext cx="4439612" cy="3509755"/>
          </a:xfrm>
          <a:prstGeom prst="rect">
            <a:avLst/>
          </a:prstGeom>
        </p:spPr>
      </p:pic>
      <p:pic>
        <p:nvPicPr>
          <p:cNvPr id="39" name="Picture 3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B1B43E5-5938-0C4E-A4DE-B43602F6CF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500" r="5294" b="20208"/>
          <a:stretch/>
        </p:blipFill>
        <p:spPr>
          <a:xfrm>
            <a:off x="4105973" y="1568166"/>
            <a:ext cx="4131327" cy="2278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515652-B5BC-0841-8467-C49CEEA276C6}"/>
              </a:ext>
            </a:extLst>
          </p:cNvPr>
          <p:cNvSpPr/>
          <p:nvPr/>
        </p:nvSpPr>
        <p:spPr>
          <a:xfrm>
            <a:off x="6916672" y="2973670"/>
            <a:ext cx="987967" cy="873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9500D-90FF-BB4E-B5EE-3709CD3D3A88}"/>
              </a:ext>
            </a:extLst>
          </p:cNvPr>
          <p:cNvSpPr/>
          <p:nvPr/>
        </p:nvSpPr>
        <p:spPr>
          <a:xfrm>
            <a:off x="4753473" y="4788432"/>
            <a:ext cx="275529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36F223-6D4F-8E4C-81B3-DBD159976B04}"/>
              </a:ext>
            </a:extLst>
          </p:cNvPr>
          <p:cNvSpPr txBox="1"/>
          <p:nvPr/>
        </p:nvSpPr>
        <p:spPr>
          <a:xfrm>
            <a:off x="5183404" y="4785930"/>
            <a:ext cx="1883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Pub Agrees Not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to Refresh The Ad</a:t>
            </a:r>
          </a:p>
        </p:txBody>
      </p:sp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0DE627EA-31BF-CD83-E36F-4DBE133C5F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0300" y="1970036"/>
            <a:ext cx="1378231" cy="1155368"/>
          </a:xfrm>
          <a:prstGeom prst="rect">
            <a:avLst/>
          </a:prstGeom>
        </p:spPr>
      </p:pic>
      <p:pic>
        <p:nvPicPr>
          <p:cNvPr id="42" name="Picture 41" descr="A picture containing text, car, orange, sign&#10;&#10;Description automatically generated">
            <a:extLst>
              <a:ext uri="{FF2B5EF4-FFF2-40B4-BE49-F238E27FC236}">
                <a16:creationId xmlns:a16="http://schemas.microsoft.com/office/drawing/2014/main" id="{3C6CBAD8-5EC9-F843-BF4D-EA9C1EDF87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8589" y="1943622"/>
            <a:ext cx="1375570" cy="1233270"/>
          </a:xfrm>
          <a:prstGeom prst="rect">
            <a:avLst/>
          </a:prstGeom>
        </p:spPr>
      </p:pic>
      <p:pic>
        <p:nvPicPr>
          <p:cNvPr id="12" name="Picture 1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FD9FEE0-BDCD-0D4C-B1E3-6C897297D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2248" y="1950445"/>
            <a:ext cx="1414333" cy="1243149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DD8B4262-7DC4-214D-3FC9-11FF4C28B9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5992" y="1966689"/>
            <a:ext cx="1484232" cy="123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4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 animBg="1"/>
      <p:bldP spid="180" grpId="0" animBg="1"/>
      <p:bldP spid="185" grpId="0" animBg="1"/>
      <p:bldP spid="188" grpId="0" animBg="1"/>
      <p:bldP spid="190" grpId="0" animBg="1"/>
      <p:bldP spid="191" grpId="0" animBg="1"/>
      <p:bldP spid="191" grpId="1" animBg="1"/>
      <p:bldP spid="192" grpId="0" animBg="1"/>
      <p:bldP spid="193" grpId="0" animBg="1"/>
      <p:bldP spid="194" grpId="0"/>
      <p:bldP spid="195" grpId="0"/>
      <p:bldP spid="196" grpId="0"/>
      <p:bldP spid="198" grpId="0" animBg="1"/>
      <p:bldP spid="203" grpId="0" animBg="1"/>
      <p:bldP spid="28" grpId="0" animBg="1"/>
      <p:bldP spid="2" grpId="0" animBg="1"/>
      <p:bldP spid="36" grpId="0" animBg="1"/>
      <p:bldP spid="33" grpId="0" animBg="1"/>
      <p:bldP spid="6" grpId="0" animBg="1"/>
      <p:bldP spid="10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3ABF5C63-45D1-B946-A752-58FA97591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540" y="4857192"/>
            <a:ext cx="617967" cy="1032693"/>
          </a:xfrm>
          <a:custGeom>
            <a:avLst/>
            <a:gdLst>
              <a:gd name="T0" fmla="*/ 990 w 991"/>
              <a:gd name="T1" fmla="*/ 0 h 1656"/>
              <a:gd name="T2" fmla="*/ 0 w 991"/>
              <a:gd name="T3" fmla="*/ 0 h 1656"/>
              <a:gd name="T4" fmla="*/ 0 w 991"/>
              <a:gd name="T5" fmla="*/ 1655 h 1656"/>
              <a:gd name="T6" fmla="*/ 990 w 991"/>
              <a:gd name="T7" fmla="*/ 1655 h 1656"/>
              <a:gd name="T8" fmla="*/ 990 w 991"/>
              <a:gd name="T9" fmla="*/ 0 h 1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1" h="1656">
                <a:moveTo>
                  <a:pt x="990" y="0"/>
                </a:moveTo>
                <a:lnTo>
                  <a:pt x="0" y="0"/>
                </a:lnTo>
                <a:lnTo>
                  <a:pt x="0" y="1655"/>
                </a:lnTo>
                <a:lnTo>
                  <a:pt x="990" y="1655"/>
                </a:lnTo>
                <a:lnTo>
                  <a:pt x="99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82B84A49-B9CD-8045-960F-EA898AC56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9386" y="3733865"/>
            <a:ext cx="617967" cy="2153274"/>
          </a:xfrm>
          <a:custGeom>
            <a:avLst/>
            <a:gdLst>
              <a:gd name="T0" fmla="*/ 989 w 990"/>
              <a:gd name="T1" fmla="*/ 0 h 3458"/>
              <a:gd name="T2" fmla="*/ 0 w 990"/>
              <a:gd name="T3" fmla="*/ 0 h 3458"/>
              <a:gd name="T4" fmla="*/ 0 w 990"/>
              <a:gd name="T5" fmla="*/ 3457 h 3458"/>
              <a:gd name="T6" fmla="*/ 989 w 990"/>
              <a:gd name="T7" fmla="*/ 3457 h 3458"/>
              <a:gd name="T8" fmla="*/ 989 w 990"/>
              <a:gd name="T9" fmla="*/ 0 h 3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0" h="3458">
                <a:moveTo>
                  <a:pt x="989" y="0"/>
                </a:moveTo>
                <a:lnTo>
                  <a:pt x="0" y="0"/>
                </a:lnTo>
                <a:lnTo>
                  <a:pt x="0" y="3457"/>
                </a:lnTo>
                <a:lnTo>
                  <a:pt x="989" y="3457"/>
                </a:lnTo>
                <a:lnTo>
                  <a:pt x="989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98222498-531B-364F-9E8E-95103D7E6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3975" y="4612755"/>
            <a:ext cx="615221" cy="1277133"/>
          </a:xfrm>
          <a:custGeom>
            <a:avLst/>
            <a:gdLst>
              <a:gd name="T0" fmla="*/ 988 w 989"/>
              <a:gd name="T1" fmla="*/ 0 h 2049"/>
              <a:gd name="T2" fmla="*/ 0 w 989"/>
              <a:gd name="T3" fmla="*/ 0 h 2049"/>
              <a:gd name="T4" fmla="*/ 0 w 989"/>
              <a:gd name="T5" fmla="*/ 2048 h 2049"/>
              <a:gd name="T6" fmla="*/ 988 w 989"/>
              <a:gd name="T7" fmla="*/ 2048 h 2049"/>
              <a:gd name="T8" fmla="*/ 988 w 989"/>
              <a:gd name="T9" fmla="*/ 0 h 20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9" h="2049">
                <a:moveTo>
                  <a:pt x="988" y="0"/>
                </a:moveTo>
                <a:lnTo>
                  <a:pt x="0" y="0"/>
                </a:lnTo>
                <a:lnTo>
                  <a:pt x="0" y="2048"/>
                </a:lnTo>
                <a:lnTo>
                  <a:pt x="988" y="2048"/>
                </a:lnTo>
                <a:lnTo>
                  <a:pt x="988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AE9F71D6-2EA1-3E41-88CB-3160D6907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416" y="4005770"/>
            <a:ext cx="617967" cy="1881369"/>
          </a:xfrm>
          <a:custGeom>
            <a:avLst/>
            <a:gdLst>
              <a:gd name="T0" fmla="*/ 989 w 990"/>
              <a:gd name="T1" fmla="*/ 0 h 3022"/>
              <a:gd name="T2" fmla="*/ 0 w 990"/>
              <a:gd name="T3" fmla="*/ 0 h 3022"/>
              <a:gd name="T4" fmla="*/ 0 w 990"/>
              <a:gd name="T5" fmla="*/ 3021 h 3022"/>
              <a:gd name="T6" fmla="*/ 989 w 990"/>
              <a:gd name="T7" fmla="*/ 3021 h 3022"/>
              <a:gd name="T8" fmla="*/ 989 w 990"/>
              <a:gd name="T9" fmla="*/ 0 h 30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0" h="3022">
                <a:moveTo>
                  <a:pt x="989" y="0"/>
                </a:moveTo>
                <a:lnTo>
                  <a:pt x="0" y="0"/>
                </a:lnTo>
                <a:lnTo>
                  <a:pt x="0" y="3021"/>
                </a:lnTo>
                <a:lnTo>
                  <a:pt x="989" y="3021"/>
                </a:lnTo>
                <a:lnTo>
                  <a:pt x="989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34" name="Freeform 97">
            <a:extLst>
              <a:ext uri="{FF2B5EF4-FFF2-40B4-BE49-F238E27FC236}">
                <a16:creationId xmlns:a16="http://schemas.microsoft.com/office/drawing/2014/main" id="{B13083E0-521B-4F4C-9FD4-3FB2625B5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644" y="3066459"/>
            <a:ext cx="944804" cy="944804"/>
          </a:xfrm>
          <a:custGeom>
            <a:avLst/>
            <a:gdLst>
              <a:gd name="T0" fmla="*/ 631 w 1517"/>
              <a:gd name="T1" fmla="*/ 153 h 1516"/>
              <a:gd name="T2" fmla="*/ 631 w 1517"/>
              <a:gd name="T3" fmla="*/ 153 h 1516"/>
              <a:gd name="T4" fmla="*/ 153 w 1517"/>
              <a:gd name="T5" fmla="*/ 884 h 1516"/>
              <a:gd name="T6" fmla="*/ 153 w 1517"/>
              <a:gd name="T7" fmla="*/ 884 h 1516"/>
              <a:gd name="T8" fmla="*/ 885 w 1517"/>
              <a:gd name="T9" fmla="*/ 1362 h 1516"/>
              <a:gd name="T10" fmla="*/ 885 w 1517"/>
              <a:gd name="T11" fmla="*/ 1362 h 1516"/>
              <a:gd name="T12" fmla="*/ 1363 w 1517"/>
              <a:gd name="T13" fmla="*/ 630 h 1516"/>
              <a:gd name="T14" fmla="*/ 1363 w 1517"/>
              <a:gd name="T15" fmla="*/ 630 h 1516"/>
              <a:gd name="T16" fmla="*/ 631 w 1517"/>
              <a:gd name="T17" fmla="*/ 153 h 1516"/>
              <a:gd name="T18" fmla="*/ 901 w 1517"/>
              <a:gd name="T19" fmla="*/ 1436 h 1516"/>
              <a:gd name="T20" fmla="*/ 901 w 1517"/>
              <a:gd name="T21" fmla="*/ 1436 h 1516"/>
              <a:gd name="T22" fmla="*/ 78 w 1517"/>
              <a:gd name="T23" fmla="*/ 900 h 1516"/>
              <a:gd name="T24" fmla="*/ 78 w 1517"/>
              <a:gd name="T25" fmla="*/ 900 h 1516"/>
              <a:gd name="T26" fmla="*/ 615 w 1517"/>
              <a:gd name="T27" fmla="*/ 79 h 1516"/>
              <a:gd name="T28" fmla="*/ 615 w 1517"/>
              <a:gd name="T29" fmla="*/ 79 h 1516"/>
              <a:gd name="T30" fmla="*/ 1438 w 1517"/>
              <a:gd name="T31" fmla="*/ 614 h 1516"/>
              <a:gd name="T32" fmla="*/ 1438 w 1517"/>
              <a:gd name="T33" fmla="*/ 614 h 1516"/>
              <a:gd name="T34" fmla="*/ 901 w 1517"/>
              <a:gd name="T35" fmla="*/ 1436 h 1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17" h="1516">
                <a:moveTo>
                  <a:pt x="631" y="153"/>
                </a:moveTo>
                <a:lnTo>
                  <a:pt x="631" y="153"/>
                </a:lnTo>
                <a:cubicBezTo>
                  <a:pt x="297" y="223"/>
                  <a:pt x="83" y="551"/>
                  <a:pt x="153" y="884"/>
                </a:cubicBezTo>
                <a:lnTo>
                  <a:pt x="153" y="884"/>
                </a:lnTo>
                <a:cubicBezTo>
                  <a:pt x="223" y="1217"/>
                  <a:pt x="552" y="1432"/>
                  <a:pt x="885" y="1362"/>
                </a:cubicBezTo>
                <a:lnTo>
                  <a:pt x="885" y="1362"/>
                </a:lnTo>
                <a:cubicBezTo>
                  <a:pt x="1219" y="1292"/>
                  <a:pt x="1433" y="964"/>
                  <a:pt x="1363" y="630"/>
                </a:cubicBezTo>
                <a:lnTo>
                  <a:pt x="1363" y="630"/>
                </a:lnTo>
                <a:cubicBezTo>
                  <a:pt x="1293" y="298"/>
                  <a:pt x="964" y="83"/>
                  <a:pt x="631" y="153"/>
                </a:cubicBezTo>
                <a:close/>
                <a:moveTo>
                  <a:pt x="901" y="1436"/>
                </a:moveTo>
                <a:lnTo>
                  <a:pt x="901" y="1436"/>
                </a:lnTo>
                <a:cubicBezTo>
                  <a:pt x="526" y="1515"/>
                  <a:pt x="157" y="1274"/>
                  <a:pt x="78" y="900"/>
                </a:cubicBezTo>
                <a:lnTo>
                  <a:pt x="78" y="900"/>
                </a:lnTo>
                <a:cubicBezTo>
                  <a:pt x="0" y="526"/>
                  <a:pt x="240" y="157"/>
                  <a:pt x="615" y="79"/>
                </a:cubicBezTo>
                <a:lnTo>
                  <a:pt x="615" y="79"/>
                </a:lnTo>
                <a:cubicBezTo>
                  <a:pt x="990" y="0"/>
                  <a:pt x="1359" y="241"/>
                  <a:pt x="1438" y="614"/>
                </a:cubicBezTo>
                <a:lnTo>
                  <a:pt x="1438" y="614"/>
                </a:lnTo>
                <a:cubicBezTo>
                  <a:pt x="1516" y="989"/>
                  <a:pt x="1276" y="1357"/>
                  <a:pt x="901" y="1436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35" name="Freeform 98">
            <a:extLst>
              <a:ext uri="{FF2B5EF4-FFF2-40B4-BE49-F238E27FC236}">
                <a16:creationId xmlns:a16="http://schemas.microsoft.com/office/drawing/2014/main" id="{61E85C72-205F-A446-87D5-F188D42A5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763" y="3275195"/>
            <a:ext cx="343315" cy="527333"/>
          </a:xfrm>
          <a:custGeom>
            <a:avLst/>
            <a:gdLst>
              <a:gd name="T0" fmla="*/ 415 w 550"/>
              <a:gd name="T1" fmla="*/ 556 h 845"/>
              <a:gd name="T2" fmla="*/ 380 w 550"/>
              <a:gd name="T3" fmla="*/ 502 h 845"/>
              <a:gd name="T4" fmla="*/ 351 w 550"/>
              <a:gd name="T5" fmla="*/ 657 h 845"/>
              <a:gd name="T6" fmla="*/ 405 w 550"/>
              <a:gd name="T7" fmla="*/ 617 h 845"/>
              <a:gd name="T8" fmla="*/ 415 w 550"/>
              <a:gd name="T9" fmla="*/ 556 h 845"/>
              <a:gd name="T10" fmla="*/ 137 w 550"/>
              <a:gd name="T11" fmla="*/ 283 h 845"/>
              <a:gd name="T12" fmla="*/ 165 w 550"/>
              <a:gd name="T13" fmla="*/ 328 h 845"/>
              <a:gd name="T14" fmla="*/ 187 w 550"/>
              <a:gd name="T15" fmla="*/ 194 h 845"/>
              <a:gd name="T16" fmla="*/ 145 w 550"/>
              <a:gd name="T17" fmla="*/ 229 h 845"/>
              <a:gd name="T18" fmla="*/ 137 w 550"/>
              <a:gd name="T19" fmla="*/ 283 h 845"/>
              <a:gd name="T20" fmla="*/ 309 w 550"/>
              <a:gd name="T21" fmla="*/ 771 h 845"/>
              <a:gd name="T22" fmla="*/ 146 w 550"/>
              <a:gd name="T23" fmla="*/ 739 h 845"/>
              <a:gd name="T24" fmla="*/ 56 w 550"/>
              <a:gd name="T25" fmla="*/ 606 h 845"/>
              <a:gd name="T26" fmla="*/ 184 w 550"/>
              <a:gd name="T27" fmla="*/ 580 h 845"/>
              <a:gd name="T28" fmla="*/ 221 w 550"/>
              <a:gd name="T29" fmla="*/ 641 h 845"/>
              <a:gd name="T30" fmla="*/ 245 w 550"/>
              <a:gd name="T31" fmla="*/ 468 h 845"/>
              <a:gd name="T32" fmla="*/ 227 w 550"/>
              <a:gd name="T33" fmla="*/ 466 h 845"/>
              <a:gd name="T34" fmla="*/ 207 w 550"/>
              <a:gd name="T35" fmla="*/ 464 h 845"/>
              <a:gd name="T36" fmla="*/ 76 w 550"/>
              <a:gd name="T37" fmla="*/ 421 h 845"/>
              <a:gd name="T38" fmla="*/ 13 w 550"/>
              <a:gd name="T39" fmla="*/ 318 h 845"/>
              <a:gd name="T40" fmla="*/ 37 w 550"/>
              <a:gd name="T41" fmla="*/ 177 h 845"/>
              <a:gd name="T42" fmla="*/ 165 w 550"/>
              <a:gd name="T43" fmla="*/ 90 h 845"/>
              <a:gd name="T44" fmla="*/ 213 w 550"/>
              <a:gd name="T45" fmla="*/ 0 h 845"/>
              <a:gd name="T46" fmla="*/ 229 w 550"/>
              <a:gd name="T47" fmla="*/ 78 h 845"/>
              <a:gd name="T48" fmla="*/ 380 w 550"/>
              <a:gd name="T49" fmla="*/ 109 h 845"/>
              <a:gd name="T50" fmla="*/ 332 w 550"/>
              <a:gd name="T51" fmla="*/ 253 h 845"/>
              <a:gd name="T52" fmla="*/ 304 w 550"/>
              <a:gd name="T53" fmla="*/ 207 h 845"/>
              <a:gd name="T54" fmla="*/ 252 w 550"/>
              <a:gd name="T55" fmla="*/ 184 h 845"/>
              <a:gd name="T56" fmla="*/ 288 w 550"/>
              <a:gd name="T57" fmla="*/ 359 h 845"/>
              <a:gd name="T58" fmla="*/ 305 w 550"/>
              <a:gd name="T59" fmla="*/ 361 h 845"/>
              <a:gd name="T60" fmla="*/ 321 w 550"/>
              <a:gd name="T61" fmla="*/ 363 h 845"/>
              <a:gd name="T62" fmla="*/ 419 w 550"/>
              <a:gd name="T63" fmla="*/ 384 h 845"/>
              <a:gd name="T64" fmla="*/ 497 w 550"/>
              <a:gd name="T65" fmla="*/ 430 h 845"/>
              <a:gd name="T66" fmla="*/ 542 w 550"/>
              <a:gd name="T67" fmla="*/ 521 h 845"/>
              <a:gd name="T68" fmla="*/ 537 w 550"/>
              <a:gd name="T69" fmla="*/ 618 h 845"/>
              <a:gd name="T70" fmla="*/ 481 w 550"/>
              <a:gd name="T71" fmla="*/ 703 h 845"/>
              <a:gd name="T72" fmla="*/ 387 w 550"/>
              <a:gd name="T73" fmla="*/ 831 h 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50" h="845">
                <a:moveTo>
                  <a:pt x="415" y="556"/>
                </a:moveTo>
                <a:lnTo>
                  <a:pt x="415" y="556"/>
                </a:lnTo>
                <a:cubicBezTo>
                  <a:pt x="409" y="531"/>
                  <a:pt x="398" y="513"/>
                  <a:pt x="380" y="502"/>
                </a:cubicBezTo>
                <a:lnTo>
                  <a:pt x="380" y="502"/>
                </a:lnTo>
                <a:cubicBezTo>
                  <a:pt x="362" y="491"/>
                  <a:pt x="339" y="482"/>
                  <a:pt x="313" y="477"/>
                </a:cubicBezTo>
                <a:lnTo>
                  <a:pt x="351" y="657"/>
                </a:lnTo>
                <a:lnTo>
                  <a:pt x="351" y="657"/>
                </a:lnTo>
                <a:cubicBezTo>
                  <a:pt x="375" y="648"/>
                  <a:pt x="393" y="635"/>
                  <a:pt x="405" y="617"/>
                </a:cubicBezTo>
                <a:lnTo>
                  <a:pt x="405" y="617"/>
                </a:lnTo>
                <a:cubicBezTo>
                  <a:pt x="416" y="599"/>
                  <a:pt x="420" y="579"/>
                  <a:pt x="415" y="556"/>
                </a:cubicBezTo>
                <a:close/>
                <a:moveTo>
                  <a:pt x="137" y="283"/>
                </a:moveTo>
                <a:lnTo>
                  <a:pt x="137" y="283"/>
                </a:lnTo>
                <a:cubicBezTo>
                  <a:pt x="141" y="303"/>
                  <a:pt x="151" y="318"/>
                  <a:pt x="165" y="328"/>
                </a:cubicBezTo>
                <a:lnTo>
                  <a:pt x="165" y="328"/>
                </a:lnTo>
                <a:cubicBezTo>
                  <a:pt x="180" y="337"/>
                  <a:pt x="198" y="345"/>
                  <a:pt x="220" y="350"/>
                </a:cubicBezTo>
                <a:lnTo>
                  <a:pt x="187" y="194"/>
                </a:lnTo>
                <a:lnTo>
                  <a:pt x="187" y="194"/>
                </a:lnTo>
                <a:cubicBezTo>
                  <a:pt x="168" y="201"/>
                  <a:pt x="154" y="213"/>
                  <a:pt x="145" y="229"/>
                </a:cubicBezTo>
                <a:lnTo>
                  <a:pt x="145" y="229"/>
                </a:lnTo>
                <a:cubicBezTo>
                  <a:pt x="135" y="245"/>
                  <a:pt x="133" y="262"/>
                  <a:pt x="137" y="283"/>
                </a:cubicBezTo>
                <a:close/>
                <a:moveTo>
                  <a:pt x="324" y="844"/>
                </a:moveTo>
                <a:lnTo>
                  <a:pt x="309" y="771"/>
                </a:lnTo>
                <a:lnTo>
                  <a:pt x="309" y="771"/>
                </a:lnTo>
                <a:cubicBezTo>
                  <a:pt x="246" y="777"/>
                  <a:pt x="192" y="766"/>
                  <a:pt x="146" y="739"/>
                </a:cubicBezTo>
                <a:lnTo>
                  <a:pt x="146" y="739"/>
                </a:lnTo>
                <a:cubicBezTo>
                  <a:pt x="100" y="711"/>
                  <a:pt x="70" y="667"/>
                  <a:pt x="56" y="606"/>
                </a:cubicBezTo>
                <a:lnTo>
                  <a:pt x="184" y="580"/>
                </a:lnTo>
                <a:lnTo>
                  <a:pt x="184" y="580"/>
                </a:lnTo>
                <a:cubicBezTo>
                  <a:pt x="191" y="604"/>
                  <a:pt x="203" y="625"/>
                  <a:pt x="221" y="641"/>
                </a:cubicBezTo>
                <a:lnTo>
                  <a:pt x="221" y="641"/>
                </a:lnTo>
                <a:cubicBezTo>
                  <a:pt x="239" y="657"/>
                  <a:pt x="261" y="665"/>
                  <a:pt x="287" y="667"/>
                </a:cubicBezTo>
                <a:lnTo>
                  <a:pt x="245" y="468"/>
                </a:lnTo>
                <a:lnTo>
                  <a:pt x="245" y="468"/>
                </a:lnTo>
                <a:cubicBezTo>
                  <a:pt x="239" y="467"/>
                  <a:pt x="233" y="467"/>
                  <a:pt x="227" y="466"/>
                </a:cubicBezTo>
                <a:lnTo>
                  <a:pt x="227" y="466"/>
                </a:lnTo>
                <a:cubicBezTo>
                  <a:pt x="220" y="465"/>
                  <a:pt x="214" y="465"/>
                  <a:pt x="207" y="464"/>
                </a:cubicBezTo>
                <a:lnTo>
                  <a:pt x="207" y="464"/>
                </a:lnTo>
                <a:cubicBezTo>
                  <a:pt x="152" y="457"/>
                  <a:pt x="108" y="443"/>
                  <a:pt x="76" y="421"/>
                </a:cubicBezTo>
                <a:lnTo>
                  <a:pt x="76" y="421"/>
                </a:lnTo>
                <a:cubicBezTo>
                  <a:pt x="43" y="398"/>
                  <a:pt x="22" y="365"/>
                  <a:pt x="13" y="318"/>
                </a:cubicBezTo>
                <a:lnTo>
                  <a:pt x="13" y="318"/>
                </a:lnTo>
                <a:cubicBezTo>
                  <a:pt x="0" y="264"/>
                  <a:pt x="9" y="218"/>
                  <a:pt x="37" y="177"/>
                </a:cubicBezTo>
                <a:lnTo>
                  <a:pt x="37" y="177"/>
                </a:lnTo>
                <a:cubicBezTo>
                  <a:pt x="67" y="137"/>
                  <a:pt x="109" y="107"/>
                  <a:pt x="165" y="90"/>
                </a:cubicBezTo>
                <a:lnTo>
                  <a:pt x="150" y="14"/>
                </a:lnTo>
                <a:lnTo>
                  <a:pt x="213" y="0"/>
                </a:lnTo>
                <a:lnTo>
                  <a:pt x="229" y="78"/>
                </a:lnTo>
                <a:lnTo>
                  <a:pt x="229" y="78"/>
                </a:lnTo>
                <a:cubicBezTo>
                  <a:pt x="287" y="72"/>
                  <a:pt x="337" y="82"/>
                  <a:pt x="380" y="109"/>
                </a:cubicBezTo>
                <a:lnTo>
                  <a:pt x="380" y="109"/>
                </a:lnTo>
                <a:cubicBezTo>
                  <a:pt x="422" y="135"/>
                  <a:pt x="449" y="174"/>
                  <a:pt x="462" y="227"/>
                </a:cubicBezTo>
                <a:lnTo>
                  <a:pt x="332" y="253"/>
                </a:lnTo>
                <a:lnTo>
                  <a:pt x="332" y="253"/>
                </a:lnTo>
                <a:cubicBezTo>
                  <a:pt x="328" y="236"/>
                  <a:pt x="318" y="221"/>
                  <a:pt x="304" y="207"/>
                </a:cubicBezTo>
                <a:lnTo>
                  <a:pt x="304" y="207"/>
                </a:lnTo>
                <a:cubicBezTo>
                  <a:pt x="290" y="194"/>
                  <a:pt x="272" y="186"/>
                  <a:pt x="252" y="184"/>
                </a:cubicBezTo>
                <a:lnTo>
                  <a:pt x="288" y="359"/>
                </a:lnTo>
                <a:lnTo>
                  <a:pt x="288" y="359"/>
                </a:lnTo>
                <a:cubicBezTo>
                  <a:pt x="294" y="360"/>
                  <a:pt x="299" y="361"/>
                  <a:pt x="305" y="361"/>
                </a:cubicBezTo>
                <a:lnTo>
                  <a:pt x="305" y="361"/>
                </a:lnTo>
                <a:cubicBezTo>
                  <a:pt x="310" y="361"/>
                  <a:pt x="315" y="362"/>
                  <a:pt x="321" y="363"/>
                </a:cubicBezTo>
                <a:lnTo>
                  <a:pt x="321" y="363"/>
                </a:lnTo>
                <a:cubicBezTo>
                  <a:pt x="356" y="367"/>
                  <a:pt x="388" y="374"/>
                  <a:pt x="419" y="384"/>
                </a:cubicBezTo>
                <a:lnTo>
                  <a:pt x="419" y="384"/>
                </a:lnTo>
                <a:cubicBezTo>
                  <a:pt x="449" y="393"/>
                  <a:pt x="475" y="409"/>
                  <a:pt x="497" y="430"/>
                </a:cubicBezTo>
                <a:lnTo>
                  <a:pt x="497" y="430"/>
                </a:lnTo>
                <a:cubicBezTo>
                  <a:pt x="518" y="452"/>
                  <a:pt x="534" y="482"/>
                  <a:pt x="542" y="521"/>
                </a:cubicBezTo>
                <a:lnTo>
                  <a:pt x="542" y="521"/>
                </a:lnTo>
                <a:cubicBezTo>
                  <a:pt x="549" y="554"/>
                  <a:pt x="547" y="586"/>
                  <a:pt x="537" y="618"/>
                </a:cubicBezTo>
                <a:lnTo>
                  <a:pt x="537" y="618"/>
                </a:lnTo>
                <a:cubicBezTo>
                  <a:pt x="527" y="649"/>
                  <a:pt x="508" y="678"/>
                  <a:pt x="481" y="703"/>
                </a:cubicBezTo>
                <a:lnTo>
                  <a:pt x="481" y="703"/>
                </a:lnTo>
                <a:cubicBezTo>
                  <a:pt x="453" y="728"/>
                  <a:pt x="417" y="747"/>
                  <a:pt x="373" y="759"/>
                </a:cubicBezTo>
                <a:lnTo>
                  <a:pt x="387" y="831"/>
                </a:lnTo>
                <a:lnTo>
                  <a:pt x="324" y="8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39" name="Freeform 102">
            <a:extLst>
              <a:ext uri="{FF2B5EF4-FFF2-40B4-BE49-F238E27FC236}">
                <a16:creationId xmlns:a16="http://schemas.microsoft.com/office/drawing/2014/main" id="{A1C0A848-251B-0843-B2A5-4983F1740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6585" y="4343595"/>
            <a:ext cx="595995" cy="1027200"/>
          </a:xfrm>
          <a:custGeom>
            <a:avLst/>
            <a:gdLst>
              <a:gd name="T0" fmla="*/ 701 w 958"/>
              <a:gd name="T1" fmla="*/ 1140 h 1651"/>
              <a:gd name="T2" fmla="*/ 657 w 958"/>
              <a:gd name="T3" fmla="*/ 1022 h 1651"/>
              <a:gd name="T4" fmla="*/ 540 w 958"/>
              <a:gd name="T5" fmla="*/ 1305 h 1651"/>
              <a:gd name="T6" fmla="*/ 659 w 958"/>
              <a:gd name="T7" fmla="*/ 1250 h 1651"/>
              <a:gd name="T8" fmla="*/ 701 w 958"/>
              <a:gd name="T9" fmla="*/ 1140 h 1651"/>
              <a:gd name="T10" fmla="*/ 283 w 958"/>
              <a:gd name="T11" fmla="*/ 509 h 1651"/>
              <a:gd name="T12" fmla="*/ 319 w 958"/>
              <a:gd name="T13" fmla="*/ 606 h 1651"/>
              <a:gd name="T14" fmla="*/ 415 w 958"/>
              <a:gd name="T15" fmla="*/ 357 h 1651"/>
              <a:gd name="T16" fmla="*/ 320 w 958"/>
              <a:gd name="T17" fmla="*/ 408 h 1651"/>
              <a:gd name="T18" fmla="*/ 283 w 958"/>
              <a:gd name="T19" fmla="*/ 509 h 1651"/>
              <a:gd name="T20" fmla="*/ 415 w 958"/>
              <a:gd name="T21" fmla="*/ 1505 h 1651"/>
              <a:gd name="T22" fmla="*/ 118 w 958"/>
              <a:gd name="T23" fmla="*/ 1378 h 1651"/>
              <a:gd name="T24" fmla="*/ 0 w 958"/>
              <a:gd name="T25" fmla="*/ 1091 h 1651"/>
              <a:gd name="T26" fmla="*/ 253 w 958"/>
              <a:gd name="T27" fmla="*/ 1091 h 1651"/>
              <a:gd name="T28" fmla="*/ 299 w 958"/>
              <a:gd name="T29" fmla="*/ 1222 h 1651"/>
              <a:gd name="T30" fmla="*/ 415 w 958"/>
              <a:gd name="T31" fmla="*/ 903 h 1651"/>
              <a:gd name="T32" fmla="*/ 380 w 958"/>
              <a:gd name="T33" fmla="*/ 892 h 1651"/>
              <a:gd name="T34" fmla="*/ 343 w 958"/>
              <a:gd name="T35" fmla="*/ 880 h 1651"/>
              <a:gd name="T36" fmla="*/ 111 w 958"/>
              <a:gd name="T37" fmla="*/ 745 h 1651"/>
              <a:gd name="T38" fmla="*/ 31 w 958"/>
              <a:gd name="T39" fmla="*/ 526 h 1651"/>
              <a:gd name="T40" fmla="*/ 137 w 958"/>
              <a:gd name="T41" fmla="*/ 266 h 1651"/>
              <a:gd name="T42" fmla="*/ 415 w 958"/>
              <a:gd name="T43" fmla="*/ 152 h 1651"/>
              <a:gd name="T44" fmla="*/ 540 w 958"/>
              <a:gd name="T45" fmla="*/ 0 h 1651"/>
              <a:gd name="T46" fmla="*/ 540 w 958"/>
              <a:gd name="T47" fmla="*/ 154 h 1651"/>
              <a:gd name="T48" fmla="*/ 814 w 958"/>
              <a:gd name="T49" fmla="*/ 271 h 1651"/>
              <a:gd name="T50" fmla="*/ 666 w 958"/>
              <a:gd name="T51" fmla="*/ 529 h 1651"/>
              <a:gd name="T52" fmla="*/ 631 w 958"/>
              <a:gd name="T53" fmla="*/ 429 h 1651"/>
              <a:gd name="T54" fmla="*/ 540 w 958"/>
              <a:gd name="T55" fmla="*/ 364 h 1651"/>
              <a:gd name="T56" fmla="*/ 540 w 958"/>
              <a:gd name="T57" fmla="*/ 713 h 1651"/>
              <a:gd name="T58" fmla="*/ 570 w 958"/>
              <a:gd name="T59" fmla="*/ 724 h 1651"/>
              <a:gd name="T60" fmla="*/ 600 w 958"/>
              <a:gd name="T61" fmla="*/ 734 h 1651"/>
              <a:gd name="T62" fmla="*/ 779 w 958"/>
              <a:gd name="T63" fmla="*/ 813 h 1651"/>
              <a:gd name="T64" fmla="*/ 908 w 958"/>
              <a:gd name="T65" fmla="*/ 932 h 1651"/>
              <a:gd name="T66" fmla="*/ 957 w 958"/>
              <a:gd name="T67" fmla="*/ 1122 h 1651"/>
              <a:gd name="T68" fmla="*/ 909 w 958"/>
              <a:gd name="T69" fmla="*/ 1305 h 1651"/>
              <a:gd name="T70" fmla="*/ 768 w 958"/>
              <a:gd name="T71" fmla="*/ 1445 h 1651"/>
              <a:gd name="T72" fmla="*/ 540 w 958"/>
              <a:gd name="T73" fmla="*/ 1650 h 1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58" h="1651">
                <a:moveTo>
                  <a:pt x="701" y="1140"/>
                </a:moveTo>
                <a:lnTo>
                  <a:pt x="701" y="1140"/>
                </a:lnTo>
                <a:cubicBezTo>
                  <a:pt x="701" y="1090"/>
                  <a:pt x="687" y="1051"/>
                  <a:pt x="657" y="1022"/>
                </a:cubicBezTo>
                <a:lnTo>
                  <a:pt x="657" y="1022"/>
                </a:lnTo>
                <a:cubicBezTo>
                  <a:pt x="626" y="992"/>
                  <a:pt x="588" y="968"/>
                  <a:pt x="540" y="948"/>
                </a:cubicBezTo>
                <a:lnTo>
                  <a:pt x="540" y="1305"/>
                </a:lnTo>
                <a:lnTo>
                  <a:pt x="540" y="1305"/>
                </a:lnTo>
                <a:cubicBezTo>
                  <a:pt x="590" y="1298"/>
                  <a:pt x="630" y="1279"/>
                  <a:pt x="659" y="1250"/>
                </a:cubicBezTo>
                <a:lnTo>
                  <a:pt x="659" y="1250"/>
                </a:lnTo>
                <a:cubicBezTo>
                  <a:pt x="688" y="1222"/>
                  <a:pt x="701" y="1185"/>
                  <a:pt x="701" y="1140"/>
                </a:cubicBezTo>
                <a:close/>
                <a:moveTo>
                  <a:pt x="283" y="509"/>
                </a:moveTo>
                <a:lnTo>
                  <a:pt x="283" y="509"/>
                </a:lnTo>
                <a:cubicBezTo>
                  <a:pt x="283" y="549"/>
                  <a:pt x="295" y="581"/>
                  <a:pt x="319" y="606"/>
                </a:cubicBezTo>
                <a:lnTo>
                  <a:pt x="319" y="606"/>
                </a:lnTo>
                <a:cubicBezTo>
                  <a:pt x="343" y="630"/>
                  <a:pt x="374" y="651"/>
                  <a:pt x="415" y="668"/>
                </a:cubicBezTo>
                <a:lnTo>
                  <a:pt x="415" y="357"/>
                </a:lnTo>
                <a:lnTo>
                  <a:pt x="415" y="357"/>
                </a:lnTo>
                <a:cubicBezTo>
                  <a:pt x="376" y="364"/>
                  <a:pt x="344" y="381"/>
                  <a:pt x="320" y="408"/>
                </a:cubicBezTo>
                <a:lnTo>
                  <a:pt x="320" y="408"/>
                </a:lnTo>
                <a:cubicBezTo>
                  <a:pt x="296" y="434"/>
                  <a:pt x="283" y="468"/>
                  <a:pt x="283" y="509"/>
                </a:cubicBezTo>
                <a:close/>
                <a:moveTo>
                  <a:pt x="415" y="1650"/>
                </a:moveTo>
                <a:lnTo>
                  <a:pt x="415" y="1505"/>
                </a:lnTo>
                <a:lnTo>
                  <a:pt x="415" y="1505"/>
                </a:lnTo>
                <a:cubicBezTo>
                  <a:pt x="293" y="1492"/>
                  <a:pt x="194" y="1449"/>
                  <a:pt x="118" y="1378"/>
                </a:cubicBezTo>
                <a:lnTo>
                  <a:pt x="118" y="1378"/>
                </a:lnTo>
                <a:cubicBezTo>
                  <a:pt x="42" y="1307"/>
                  <a:pt x="2" y="1211"/>
                  <a:pt x="0" y="1091"/>
                </a:cubicBezTo>
                <a:lnTo>
                  <a:pt x="253" y="1091"/>
                </a:lnTo>
                <a:lnTo>
                  <a:pt x="253" y="1091"/>
                </a:lnTo>
                <a:cubicBezTo>
                  <a:pt x="256" y="1141"/>
                  <a:pt x="271" y="1185"/>
                  <a:pt x="299" y="1222"/>
                </a:cubicBezTo>
                <a:lnTo>
                  <a:pt x="299" y="1222"/>
                </a:lnTo>
                <a:cubicBezTo>
                  <a:pt x="327" y="1260"/>
                  <a:pt x="366" y="1285"/>
                  <a:pt x="415" y="1299"/>
                </a:cubicBezTo>
                <a:lnTo>
                  <a:pt x="415" y="903"/>
                </a:lnTo>
                <a:lnTo>
                  <a:pt x="415" y="903"/>
                </a:lnTo>
                <a:cubicBezTo>
                  <a:pt x="403" y="899"/>
                  <a:pt x="391" y="896"/>
                  <a:pt x="380" y="892"/>
                </a:cubicBezTo>
                <a:lnTo>
                  <a:pt x="380" y="892"/>
                </a:lnTo>
                <a:cubicBezTo>
                  <a:pt x="368" y="888"/>
                  <a:pt x="355" y="884"/>
                  <a:pt x="343" y="880"/>
                </a:cubicBezTo>
                <a:lnTo>
                  <a:pt x="343" y="880"/>
                </a:lnTo>
                <a:cubicBezTo>
                  <a:pt x="242" y="846"/>
                  <a:pt x="165" y="800"/>
                  <a:pt x="111" y="745"/>
                </a:cubicBezTo>
                <a:lnTo>
                  <a:pt x="111" y="745"/>
                </a:lnTo>
                <a:cubicBezTo>
                  <a:pt x="58" y="690"/>
                  <a:pt x="31" y="617"/>
                  <a:pt x="31" y="526"/>
                </a:cubicBezTo>
                <a:lnTo>
                  <a:pt x="31" y="526"/>
                </a:lnTo>
                <a:cubicBezTo>
                  <a:pt x="30" y="418"/>
                  <a:pt x="66" y="331"/>
                  <a:pt x="137" y="266"/>
                </a:cubicBezTo>
                <a:lnTo>
                  <a:pt x="137" y="266"/>
                </a:lnTo>
                <a:cubicBezTo>
                  <a:pt x="208" y="200"/>
                  <a:pt x="300" y="162"/>
                  <a:pt x="415" y="152"/>
                </a:cubicBezTo>
                <a:lnTo>
                  <a:pt x="415" y="0"/>
                </a:lnTo>
                <a:lnTo>
                  <a:pt x="540" y="0"/>
                </a:lnTo>
                <a:lnTo>
                  <a:pt x="540" y="154"/>
                </a:lnTo>
                <a:lnTo>
                  <a:pt x="540" y="154"/>
                </a:lnTo>
                <a:cubicBezTo>
                  <a:pt x="653" y="166"/>
                  <a:pt x="744" y="205"/>
                  <a:pt x="814" y="271"/>
                </a:cubicBezTo>
                <a:lnTo>
                  <a:pt x="814" y="271"/>
                </a:lnTo>
                <a:cubicBezTo>
                  <a:pt x="883" y="339"/>
                  <a:pt x="919" y="424"/>
                  <a:pt x="923" y="529"/>
                </a:cubicBezTo>
                <a:lnTo>
                  <a:pt x="666" y="529"/>
                </a:lnTo>
                <a:lnTo>
                  <a:pt x="666" y="529"/>
                </a:lnTo>
                <a:cubicBezTo>
                  <a:pt x="665" y="493"/>
                  <a:pt x="653" y="460"/>
                  <a:pt x="631" y="429"/>
                </a:cubicBezTo>
                <a:lnTo>
                  <a:pt x="631" y="429"/>
                </a:lnTo>
                <a:cubicBezTo>
                  <a:pt x="609" y="398"/>
                  <a:pt x="579" y="377"/>
                  <a:pt x="540" y="364"/>
                </a:cubicBezTo>
                <a:lnTo>
                  <a:pt x="540" y="713"/>
                </a:lnTo>
                <a:lnTo>
                  <a:pt x="540" y="713"/>
                </a:lnTo>
                <a:cubicBezTo>
                  <a:pt x="551" y="717"/>
                  <a:pt x="560" y="721"/>
                  <a:pt x="570" y="724"/>
                </a:cubicBezTo>
                <a:lnTo>
                  <a:pt x="570" y="724"/>
                </a:lnTo>
                <a:cubicBezTo>
                  <a:pt x="580" y="727"/>
                  <a:pt x="590" y="731"/>
                  <a:pt x="600" y="734"/>
                </a:cubicBezTo>
                <a:lnTo>
                  <a:pt x="600" y="734"/>
                </a:lnTo>
                <a:cubicBezTo>
                  <a:pt x="666" y="757"/>
                  <a:pt x="725" y="783"/>
                  <a:pt x="779" y="813"/>
                </a:cubicBezTo>
                <a:lnTo>
                  <a:pt x="779" y="813"/>
                </a:lnTo>
                <a:cubicBezTo>
                  <a:pt x="832" y="843"/>
                  <a:pt x="876" y="883"/>
                  <a:pt x="908" y="932"/>
                </a:cubicBezTo>
                <a:lnTo>
                  <a:pt x="908" y="932"/>
                </a:lnTo>
                <a:cubicBezTo>
                  <a:pt x="941" y="982"/>
                  <a:pt x="957" y="1045"/>
                  <a:pt x="957" y="1122"/>
                </a:cubicBezTo>
                <a:lnTo>
                  <a:pt x="957" y="1122"/>
                </a:lnTo>
                <a:cubicBezTo>
                  <a:pt x="957" y="1188"/>
                  <a:pt x="941" y="1248"/>
                  <a:pt x="909" y="1305"/>
                </a:cubicBezTo>
                <a:lnTo>
                  <a:pt x="909" y="1305"/>
                </a:lnTo>
                <a:cubicBezTo>
                  <a:pt x="877" y="1361"/>
                  <a:pt x="831" y="1408"/>
                  <a:pt x="768" y="1445"/>
                </a:cubicBezTo>
                <a:lnTo>
                  <a:pt x="768" y="1445"/>
                </a:lnTo>
                <a:cubicBezTo>
                  <a:pt x="706" y="1482"/>
                  <a:pt x="631" y="1502"/>
                  <a:pt x="540" y="1508"/>
                </a:cubicBezTo>
                <a:lnTo>
                  <a:pt x="540" y="1650"/>
                </a:lnTo>
                <a:lnTo>
                  <a:pt x="415" y="16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43" name="Freeform 106">
            <a:extLst>
              <a:ext uri="{FF2B5EF4-FFF2-40B4-BE49-F238E27FC236}">
                <a16:creationId xmlns:a16="http://schemas.microsoft.com/office/drawing/2014/main" id="{00C489A6-9161-FF45-BD0C-A125971C1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858" y="4074434"/>
            <a:ext cx="986001" cy="988749"/>
          </a:xfrm>
          <a:custGeom>
            <a:avLst/>
            <a:gdLst>
              <a:gd name="T0" fmla="*/ 1107 w 1585"/>
              <a:gd name="T1" fmla="*/ 260 h 1586"/>
              <a:gd name="T2" fmla="*/ 1107 w 1585"/>
              <a:gd name="T3" fmla="*/ 260 h 1586"/>
              <a:gd name="T4" fmla="*/ 259 w 1585"/>
              <a:gd name="T5" fmla="*/ 478 h 1586"/>
              <a:gd name="T6" fmla="*/ 259 w 1585"/>
              <a:gd name="T7" fmla="*/ 478 h 1586"/>
              <a:gd name="T8" fmla="*/ 478 w 1585"/>
              <a:gd name="T9" fmla="*/ 1324 h 1586"/>
              <a:gd name="T10" fmla="*/ 478 w 1585"/>
              <a:gd name="T11" fmla="*/ 1324 h 1586"/>
              <a:gd name="T12" fmla="*/ 1324 w 1585"/>
              <a:gd name="T13" fmla="*/ 1107 h 1586"/>
              <a:gd name="T14" fmla="*/ 1324 w 1585"/>
              <a:gd name="T15" fmla="*/ 1107 h 1586"/>
              <a:gd name="T16" fmla="*/ 1107 w 1585"/>
              <a:gd name="T17" fmla="*/ 260 h 1586"/>
              <a:gd name="T18" fmla="*/ 439 w 1585"/>
              <a:gd name="T19" fmla="*/ 1390 h 1586"/>
              <a:gd name="T20" fmla="*/ 439 w 1585"/>
              <a:gd name="T21" fmla="*/ 1390 h 1586"/>
              <a:gd name="T22" fmla="*/ 194 w 1585"/>
              <a:gd name="T23" fmla="*/ 439 h 1586"/>
              <a:gd name="T24" fmla="*/ 194 w 1585"/>
              <a:gd name="T25" fmla="*/ 439 h 1586"/>
              <a:gd name="T26" fmla="*/ 1145 w 1585"/>
              <a:gd name="T27" fmla="*/ 194 h 1586"/>
              <a:gd name="T28" fmla="*/ 1145 w 1585"/>
              <a:gd name="T29" fmla="*/ 194 h 1586"/>
              <a:gd name="T30" fmla="*/ 1390 w 1585"/>
              <a:gd name="T31" fmla="*/ 1145 h 1586"/>
              <a:gd name="T32" fmla="*/ 1390 w 1585"/>
              <a:gd name="T33" fmla="*/ 1145 h 1586"/>
              <a:gd name="T34" fmla="*/ 439 w 1585"/>
              <a:gd name="T35" fmla="*/ 1390 h 1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85" h="1586">
                <a:moveTo>
                  <a:pt x="1107" y="260"/>
                </a:moveTo>
                <a:lnTo>
                  <a:pt x="1107" y="260"/>
                </a:lnTo>
                <a:cubicBezTo>
                  <a:pt x="813" y="86"/>
                  <a:pt x="433" y="184"/>
                  <a:pt x="259" y="478"/>
                </a:cubicBezTo>
                <a:lnTo>
                  <a:pt x="259" y="478"/>
                </a:lnTo>
                <a:cubicBezTo>
                  <a:pt x="86" y="771"/>
                  <a:pt x="184" y="1151"/>
                  <a:pt x="478" y="1324"/>
                </a:cubicBezTo>
                <a:lnTo>
                  <a:pt x="478" y="1324"/>
                </a:lnTo>
                <a:cubicBezTo>
                  <a:pt x="771" y="1498"/>
                  <a:pt x="1151" y="1400"/>
                  <a:pt x="1324" y="1107"/>
                </a:cubicBezTo>
                <a:lnTo>
                  <a:pt x="1324" y="1107"/>
                </a:lnTo>
                <a:cubicBezTo>
                  <a:pt x="1497" y="813"/>
                  <a:pt x="1400" y="433"/>
                  <a:pt x="1107" y="260"/>
                </a:cubicBezTo>
                <a:close/>
                <a:moveTo>
                  <a:pt x="439" y="1390"/>
                </a:moveTo>
                <a:lnTo>
                  <a:pt x="439" y="1390"/>
                </a:lnTo>
                <a:cubicBezTo>
                  <a:pt x="110" y="1195"/>
                  <a:pt x="0" y="769"/>
                  <a:pt x="194" y="439"/>
                </a:cubicBezTo>
                <a:lnTo>
                  <a:pt x="194" y="439"/>
                </a:lnTo>
                <a:cubicBezTo>
                  <a:pt x="389" y="110"/>
                  <a:pt x="815" y="0"/>
                  <a:pt x="1145" y="194"/>
                </a:cubicBezTo>
                <a:lnTo>
                  <a:pt x="1145" y="194"/>
                </a:lnTo>
                <a:cubicBezTo>
                  <a:pt x="1474" y="389"/>
                  <a:pt x="1584" y="816"/>
                  <a:pt x="1390" y="1145"/>
                </a:cubicBezTo>
                <a:lnTo>
                  <a:pt x="1390" y="1145"/>
                </a:lnTo>
                <a:cubicBezTo>
                  <a:pt x="1195" y="1475"/>
                  <a:pt x="769" y="1585"/>
                  <a:pt x="439" y="139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2979EE2B-86AA-8641-8CAA-9DF0817B4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6168" y="5115367"/>
            <a:ext cx="158680" cy="161420"/>
          </a:xfrm>
          <a:custGeom>
            <a:avLst/>
            <a:gdLst>
              <a:gd name="connsiteX0" fmla="*/ 137321 w 317360"/>
              <a:gd name="connsiteY0" fmla="*/ 0 h 322840"/>
              <a:gd name="connsiteX1" fmla="*/ 317360 w 317360"/>
              <a:gd name="connsiteY1" fmla="*/ 0 h 322840"/>
              <a:gd name="connsiteX2" fmla="*/ 317360 w 317360"/>
              <a:gd name="connsiteY2" fmla="*/ 322840 h 322840"/>
              <a:gd name="connsiteX3" fmla="*/ 137321 w 317360"/>
              <a:gd name="connsiteY3" fmla="*/ 322840 h 322840"/>
              <a:gd name="connsiteX4" fmla="*/ 0 w 317360"/>
              <a:gd name="connsiteY4" fmla="*/ 0 h 322840"/>
              <a:gd name="connsiteX5" fmla="*/ 119588 w 317360"/>
              <a:gd name="connsiteY5" fmla="*/ 0 h 322840"/>
              <a:gd name="connsiteX6" fmla="*/ 119588 w 317360"/>
              <a:gd name="connsiteY6" fmla="*/ 322840 h 322840"/>
              <a:gd name="connsiteX7" fmla="*/ 0 w 317360"/>
              <a:gd name="connsiteY7" fmla="*/ 322840 h 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60" h="322840">
                <a:moveTo>
                  <a:pt x="137321" y="0"/>
                </a:moveTo>
                <a:lnTo>
                  <a:pt x="317360" y="0"/>
                </a:lnTo>
                <a:lnTo>
                  <a:pt x="317360" y="322840"/>
                </a:lnTo>
                <a:lnTo>
                  <a:pt x="137321" y="322840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40"/>
                </a:lnTo>
                <a:lnTo>
                  <a:pt x="0" y="32284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0" name="Freeform 99">
            <a:extLst>
              <a:ext uri="{FF2B5EF4-FFF2-40B4-BE49-F238E27FC236}">
                <a16:creationId xmlns:a16="http://schemas.microsoft.com/office/drawing/2014/main" id="{CAF6306F-EB7A-9249-9685-63E5D7AFF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9689" y="5307624"/>
            <a:ext cx="158676" cy="161420"/>
          </a:xfrm>
          <a:custGeom>
            <a:avLst/>
            <a:gdLst>
              <a:gd name="connsiteX0" fmla="*/ 137321 w 317352"/>
              <a:gd name="connsiteY0" fmla="*/ 0 h 322840"/>
              <a:gd name="connsiteX1" fmla="*/ 317352 w 317352"/>
              <a:gd name="connsiteY1" fmla="*/ 0 h 322840"/>
              <a:gd name="connsiteX2" fmla="*/ 317352 w 317352"/>
              <a:gd name="connsiteY2" fmla="*/ 322840 h 322840"/>
              <a:gd name="connsiteX3" fmla="*/ 137321 w 317352"/>
              <a:gd name="connsiteY3" fmla="*/ 322840 h 322840"/>
              <a:gd name="connsiteX4" fmla="*/ 0 w 317352"/>
              <a:gd name="connsiteY4" fmla="*/ 0 h 322840"/>
              <a:gd name="connsiteX5" fmla="*/ 119588 w 317352"/>
              <a:gd name="connsiteY5" fmla="*/ 0 h 322840"/>
              <a:gd name="connsiteX6" fmla="*/ 119588 w 317352"/>
              <a:gd name="connsiteY6" fmla="*/ 322840 h 322840"/>
              <a:gd name="connsiteX7" fmla="*/ 0 w 317352"/>
              <a:gd name="connsiteY7" fmla="*/ 322840 h 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52" h="322840">
                <a:moveTo>
                  <a:pt x="137321" y="0"/>
                </a:moveTo>
                <a:lnTo>
                  <a:pt x="317352" y="0"/>
                </a:lnTo>
                <a:lnTo>
                  <a:pt x="317352" y="322840"/>
                </a:lnTo>
                <a:lnTo>
                  <a:pt x="137321" y="322840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40"/>
                </a:lnTo>
                <a:lnTo>
                  <a:pt x="0" y="32284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44DDA4FA-E3EC-5342-832E-D9EB6173D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2858" y="5499881"/>
            <a:ext cx="158682" cy="161420"/>
          </a:xfrm>
          <a:custGeom>
            <a:avLst/>
            <a:gdLst>
              <a:gd name="connsiteX0" fmla="*/ 137328 w 317364"/>
              <a:gd name="connsiteY0" fmla="*/ 0 h 322840"/>
              <a:gd name="connsiteX1" fmla="*/ 317364 w 317364"/>
              <a:gd name="connsiteY1" fmla="*/ 0 h 322840"/>
              <a:gd name="connsiteX2" fmla="*/ 317364 w 317364"/>
              <a:gd name="connsiteY2" fmla="*/ 322840 h 322840"/>
              <a:gd name="connsiteX3" fmla="*/ 137328 w 317364"/>
              <a:gd name="connsiteY3" fmla="*/ 322840 h 322840"/>
              <a:gd name="connsiteX4" fmla="*/ 0 w 317364"/>
              <a:gd name="connsiteY4" fmla="*/ 0 h 322840"/>
              <a:gd name="connsiteX5" fmla="*/ 119588 w 317364"/>
              <a:gd name="connsiteY5" fmla="*/ 0 h 322840"/>
              <a:gd name="connsiteX6" fmla="*/ 119588 w 317364"/>
              <a:gd name="connsiteY6" fmla="*/ 322840 h 322840"/>
              <a:gd name="connsiteX7" fmla="*/ 0 w 317364"/>
              <a:gd name="connsiteY7" fmla="*/ 322840 h 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64" h="322840">
                <a:moveTo>
                  <a:pt x="137328" y="0"/>
                </a:moveTo>
                <a:lnTo>
                  <a:pt x="317364" y="0"/>
                </a:lnTo>
                <a:lnTo>
                  <a:pt x="317364" y="322840"/>
                </a:lnTo>
                <a:lnTo>
                  <a:pt x="137328" y="322840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40"/>
                </a:lnTo>
                <a:lnTo>
                  <a:pt x="0" y="32284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4" name="Freeform 103">
            <a:extLst>
              <a:ext uri="{FF2B5EF4-FFF2-40B4-BE49-F238E27FC236}">
                <a16:creationId xmlns:a16="http://schemas.microsoft.com/office/drawing/2014/main" id="{B2B583B8-78FE-F64D-8487-7E86153BC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154" y="5692137"/>
            <a:ext cx="158676" cy="161422"/>
          </a:xfrm>
          <a:custGeom>
            <a:avLst/>
            <a:gdLst>
              <a:gd name="connsiteX0" fmla="*/ 137321 w 317352"/>
              <a:gd name="connsiteY0" fmla="*/ 0 h 322844"/>
              <a:gd name="connsiteX1" fmla="*/ 317352 w 317352"/>
              <a:gd name="connsiteY1" fmla="*/ 0 h 322844"/>
              <a:gd name="connsiteX2" fmla="*/ 317352 w 317352"/>
              <a:gd name="connsiteY2" fmla="*/ 322844 h 322844"/>
              <a:gd name="connsiteX3" fmla="*/ 137321 w 317352"/>
              <a:gd name="connsiteY3" fmla="*/ 322844 h 322844"/>
              <a:gd name="connsiteX4" fmla="*/ 0 w 317352"/>
              <a:gd name="connsiteY4" fmla="*/ 0 h 322844"/>
              <a:gd name="connsiteX5" fmla="*/ 119588 w 317352"/>
              <a:gd name="connsiteY5" fmla="*/ 0 h 322844"/>
              <a:gd name="connsiteX6" fmla="*/ 119588 w 317352"/>
              <a:gd name="connsiteY6" fmla="*/ 322844 h 322844"/>
              <a:gd name="connsiteX7" fmla="*/ 0 w 317352"/>
              <a:gd name="connsiteY7" fmla="*/ 322844 h 32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52" h="322844">
                <a:moveTo>
                  <a:pt x="137321" y="0"/>
                </a:moveTo>
                <a:lnTo>
                  <a:pt x="317352" y="0"/>
                </a:lnTo>
                <a:lnTo>
                  <a:pt x="317352" y="322844"/>
                </a:lnTo>
                <a:lnTo>
                  <a:pt x="137321" y="322844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44"/>
                </a:lnTo>
                <a:lnTo>
                  <a:pt x="0" y="322844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6" name="Freeform 105">
            <a:extLst>
              <a:ext uri="{FF2B5EF4-FFF2-40B4-BE49-F238E27FC236}">
                <a16:creationId xmlns:a16="http://schemas.microsoft.com/office/drawing/2014/main" id="{41E71A9C-6E25-964E-B52D-49D2D0B4F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4009" y="5307624"/>
            <a:ext cx="158682" cy="161420"/>
          </a:xfrm>
          <a:custGeom>
            <a:avLst/>
            <a:gdLst>
              <a:gd name="connsiteX0" fmla="*/ 137327 w 317363"/>
              <a:gd name="connsiteY0" fmla="*/ 0 h 322840"/>
              <a:gd name="connsiteX1" fmla="*/ 317363 w 317363"/>
              <a:gd name="connsiteY1" fmla="*/ 0 h 322840"/>
              <a:gd name="connsiteX2" fmla="*/ 317363 w 317363"/>
              <a:gd name="connsiteY2" fmla="*/ 322840 h 322840"/>
              <a:gd name="connsiteX3" fmla="*/ 137327 w 317363"/>
              <a:gd name="connsiteY3" fmla="*/ 322840 h 322840"/>
              <a:gd name="connsiteX4" fmla="*/ 0 w 317363"/>
              <a:gd name="connsiteY4" fmla="*/ 0 h 322840"/>
              <a:gd name="connsiteX5" fmla="*/ 119575 w 317363"/>
              <a:gd name="connsiteY5" fmla="*/ 0 h 322840"/>
              <a:gd name="connsiteX6" fmla="*/ 119575 w 317363"/>
              <a:gd name="connsiteY6" fmla="*/ 322840 h 322840"/>
              <a:gd name="connsiteX7" fmla="*/ 0 w 317363"/>
              <a:gd name="connsiteY7" fmla="*/ 322840 h 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63" h="322840">
                <a:moveTo>
                  <a:pt x="137327" y="0"/>
                </a:moveTo>
                <a:lnTo>
                  <a:pt x="317363" y="0"/>
                </a:lnTo>
                <a:lnTo>
                  <a:pt x="317363" y="322840"/>
                </a:lnTo>
                <a:lnTo>
                  <a:pt x="137327" y="322840"/>
                </a:lnTo>
                <a:close/>
                <a:moveTo>
                  <a:pt x="0" y="0"/>
                </a:moveTo>
                <a:lnTo>
                  <a:pt x="119575" y="0"/>
                </a:lnTo>
                <a:lnTo>
                  <a:pt x="119575" y="322840"/>
                </a:lnTo>
                <a:lnTo>
                  <a:pt x="0" y="32284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8" name="Freeform 107">
            <a:extLst>
              <a:ext uri="{FF2B5EF4-FFF2-40B4-BE49-F238E27FC236}">
                <a16:creationId xmlns:a16="http://schemas.microsoft.com/office/drawing/2014/main" id="{5DCF08F7-8F5E-A34E-ABB8-EF96DF256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499" y="5499881"/>
            <a:ext cx="158680" cy="161420"/>
          </a:xfrm>
          <a:custGeom>
            <a:avLst/>
            <a:gdLst>
              <a:gd name="connsiteX0" fmla="*/ 137321 w 317360"/>
              <a:gd name="connsiteY0" fmla="*/ 0 h 322840"/>
              <a:gd name="connsiteX1" fmla="*/ 317360 w 317360"/>
              <a:gd name="connsiteY1" fmla="*/ 0 h 322840"/>
              <a:gd name="connsiteX2" fmla="*/ 317360 w 317360"/>
              <a:gd name="connsiteY2" fmla="*/ 322840 h 322840"/>
              <a:gd name="connsiteX3" fmla="*/ 137321 w 317360"/>
              <a:gd name="connsiteY3" fmla="*/ 322840 h 322840"/>
              <a:gd name="connsiteX4" fmla="*/ 0 w 317360"/>
              <a:gd name="connsiteY4" fmla="*/ 0 h 322840"/>
              <a:gd name="connsiteX5" fmla="*/ 119575 w 317360"/>
              <a:gd name="connsiteY5" fmla="*/ 0 h 322840"/>
              <a:gd name="connsiteX6" fmla="*/ 119575 w 317360"/>
              <a:gd name="connsiteY6" fmla="*/ 322840 h 322840"/>
              <a:gd name="connsiteX7" fmla="*/ 0 w 317360"/>
              <a:gd name="connsiteY7" fmla="*/ 322840 h 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60" h="322840">
                <a:moveTo>
                  <a:pt x="137321" y="0"/>
                </a:moveTo>
                <a:lnTo>
                  <a:pt x="317360" y="0"/>
                </a:lnTo>
                <a:lnTo>
                  <a:pt x="317360" y="322840"/>
                </a:lnTo>
                <a:lnTo>
                  <a:pt x="137321" y="322840"/>
                </a:lnTo>
                <a:close/>
                <a:moveTo>
                  <a:pt x="0" y="0"/>
                </a:moveTo>
                <a:lnTo>
                  <a:pt x="119575" y="0"/>
                </a:lnTo>
                <a:lnTo>
                  <a:pt x="119575" y="322840"/>
                </a:lnTo>
                <a:lnTo>
                  <a:pt x="0" y="32284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10" name="Freeform 109">
            <a:extLst>
              <a:ext uri="{FF2B5EF4-FFF2-40B4-BE49-F238E27FC236}">
                <a16:creationId xmlns:a16="http://schemas.microsoft.com/office/drawing/2014/main" id="{EEDB9395-6991-7E45-B88C-D8B667CBA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710" y="5692137"/>
            <a:ext cx="155930" cy="161422"/>
          </a:xfrm>
          <a:custGeom>
            <a:avLst/>
            <a:gdLst>
              <a:gd name="connsiteX0" fmla="*/ 131829 w 311859"/>
              <a:gd name="connsiteY0" fmla="*/ 0 h 322844"/>
              <a:gd name="connsiteX1" fmla="*/ 311859 w 311859"/>
              <a:gd name="connsiteY1" fmla="*/ 0 h 322844"/>
              <a:gd name="connsiteX2" fmla="*/ 311859 w 311859"/>
              <a:gd name="connsiteY2" fmla="*/ 322844 h 322844"/>
              <a:gd name="connsiteX3" fmla="*/ 131829 w 311859"/>
              <a:gd name="connsiteY3" fmla="*/ 322844 h 322844"/>
              <a:gd name="connsiteX4" fmla="*/ 0 w 311859"/>
              <a:gd name="connsiteY4" fmla="*/ 0 h 322844"/>
              <a:gd name="connsiteX5" fmla="*/ 119575 w 311859"/>
              <a:gd name="connsiteY5" fmla="*/ 0 h 322844"/>
              <a:gd name="connsiteX6" fmla="*/ 119575 w 311859"/>
              <a:gd name="connsiteY6" fmla="*/ 322844 h 322844"/>
              <a:gd name="connsiteX7" fmla="*/ 0 w 311859"/>
              <a:gd name="connsiteY7" fmla="*/ 322844 h 32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859" h="322844">
                <a:moveTo>
                  <a:pt x="131829" y="0"/>
                </a:moveTo>
                <a:lnTo>
                  <a:pt x="311859" y="0"/>
                </a:lnTo>
                <a:lnTo>
                  <a:pt x="311859" y="322844"/>
                </a:lnTo>
                <a:lnTo>
                  <a:pt x="131829" y="322844"/>
                </a:lnTo>
                <a:close/>
                <a:moveTo>
                  <a:pt x="0" y="0"/>
                </a:moveTo>
                <a:lnTo>
                  <a:pt x="119575" y="0"/>
                </a:lnTo>
                <a:lnTo>
                  <a:pt x="119575" y="322844"/>
                </a:lnTo>
                <a:lnTo>
                  <a:pt x="0" y="322844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305EE1-3ACA-FA49-B2F2-4C0DFFE7F3F6}"/>
              </a:ext>
            </a:extLst>
          </p:cNvPr>
          <p:cNvSpPr txBox="1"/>
          <p:nvPr/>
        </p:nvSpPr>
        <p:spPr>
          <a:xfrm>
            <a:off x="6696738" y="2238050"/>
            <a:ext cx="4783193" cy="34540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4400" b="1" u="sng" spc="-145" dirty="0">
                <a:solidFill>
                  <a:schemeClr val="tx2"/>
                </a:solidFill>
                <a:latin typeface="DM Sans" pitchFamily="2" charset="77"/>
              </a:rPr>
              <a:t>USE CASE</a:t>
            </a:r>
          </a:p>
          <a:p>
            <a:pPr algn="ctr">
              <a:lnSpc>
                <a:spcPts val="4440"/>
              </a:lnSpc>
            </a:pPr>
            <a:endParaRPr lang="en-US" sz="4400" b="1" spc="-145" dirty="0">
              <a:solidFill>
                <a:schemeClr val="tx2"/>
              </a:solidFill>
              <a:latin typeface="DM Sans" pitchFamily="2" charset="77"/>
            </a:endParaRPr>
          </a:p>
          <a:p>
            <a:pPr algn="ctr">
              <a:lnSpc>
                <a:spcPts val="4440"/>
              </a:lnSpc>
            </a:pPr>
            <a:r>
              <a:rPr lang="en-US" sz="3200" b="1" spc="-145" dirty="0">
                <a:solidFill>
                  <a:srgbClr val="FF0000"/>
                </a:solidFill>
                <a:latin typeface="DM Sans" pitchFamily="2" charset="77"/>
              </a:rPr>
              <a:t>Mars</a:t>
            </a:r>
            <a:r>
              <a:rPr lang="en-US" sz="3200" b="1" spc="-145" dirty="0">
                <a:solidFill>
                  <a:schemeClr val="tx2"/>
                </a:solidFill>
                <a:latin typeface="DM Sans" pitchFamily="2" charset="77"/>
              </a:rPr>
              <a:t> Delivers Four Ads from their Portfolio of Brands to the Same Targeted User</a:t>
            </a:r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ADAF2DA9-FEB6-3447-81F6-3ECEE488B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43" y="355375"/>
            <a:ext cx="4499610" cy="1362806"/>
          </a:xfrm>
          <a:prstGeom prst="rect">
            <a:avLst/>
          </a:prstGeom>
        </p:spPr>
      </p:pic>
      <p:pic>
        <p:nvPicPr>
          <p:cNvPr id="63" name="Google Shape;206;p30">
            <a:extLst>
              <a:ext uri="{FF2B5EF4-FFF2-40B4-BE49-F238E27FC236}">
                <a16:creationId xmlns:a16="http://schemas.microsoft.com/office/drawing/2014/main" id="{4E54ADE9-6249-B542-900B-1846C9E089E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01853" y="6084209"/>
            <a:ext cx="707083" cy="707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5CC212-315D-83BD-7E8F-2D138AB7F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098" y="2745037"/>
            <a:ext cx="4385761" cy="271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24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/>
          <p:nvPr/>
        </p:nvSpPr>
        <p:spPr>
          <a:xfrm flipH="1">
            <a:off x="2178144" y="4766820"/>
            <a:ext cx="2575329" cy="1583988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B7832B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180" name="Google Shape;180;p30"/>
          <p:cNvSpPr/>
          <p:nvPr/>
        </p:nvSpPr>
        <p:spPr>
          <a:xfrm>
            <a:off x="4967908" y="1596711"/>
            <a:ext cx="2061545" cy="1627335"/>
          </a:xfrm>
          <a:custGeom>
            <a:avLst/>
            <a:gdLst/>
            <a:ahLst/>
            <a:cxnLst/>
            <a:rect l="l" t="t" r="r" b="b"/>
            <a:pathLst>
              <a:path w="109259" h="75499" extrusionOk="0">
                <a:moveTo>
                  <a:pt x="3167" y="0"/>
                </a:moveTo>
                <a:cubicBezTo>
                  <a:pt x="1426" y="0"/>
                  <a:pt x="0" y="1425"/>
                  <a:pt x="0" y="3167"/>
                </a:cubicBezTo>
                <a:lnTo>
                  <a:pt x="0" y="72332"/>
                </a:lnTo>
                <a:cubicBezTo>
                  <a:pt x="0" y="74074"/>
                  <a:pt x="1426" y="75499"/>
                  <a:pt x="3167" y="75499"/>
                </a:cubicBezTo>
                <a:lnTo>
                  <a:pt x="106092" y="75499"/>
                </a:lnTo>
                <a:cubicBezTo>
                  <a:pt x="107834" y="75499"/>
                  <a:pt x="109259" y="74074"/>
                  <a:pt x="109259" y="72332"/>
                </a:cubicBezTo>
                <a:lnTo>
                  <a:pt x="109259" y="3167"/>
                </a:lnTo>
                <a:cubicBezTo>
                  <a:pt x="109259" y="1425"/>
                  <a:pt x="107834" y="0"/>
                  <a:pt x="10609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185" name="Google Shape;185;p30"/>
          <p:cNvSpPr/>
          <p:nvPr/>
        </p:nvSpPr>
        <p:spPr>
          <a:xfrm>
            <a:off x="5784889" y="3424567"/>
            <a:ext cx="491202" cy="34854"/>
          </a:xfrm>
          <a:custGeom>
            <a:avLst/>
            <a:gdLst/>
            <a:ahLst/>
            <a:cxnLst/>
            <a:rect l="l" t="t" r="r" b="b"/>
            <a:pathLst>
              <a:path w="26033" h="1617" extrusionOk="0">
                <a:moveTo>
                  <a:pt x="1" y="1"/>
                </a:moveTo>
                <a:lnTo>
                  <a:pt x="1" y="1616"/>
                </a:lnTo>
                <a:lnTo>
                  <a:pt x="26033" y="1616"/>
                </a:lnTo>
                <a:lnTo>
                  <a:pt x="260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188" name="Google Shape;188;p30"/>
          <p:cNvSpPr/>
          <p:nvPr/>
        </p:nvSpPr>
        <p:spPr>
          <a:xfrm>
            <a:off x="3229044" y="2791935"/>
            <a:ext cx="1723170" cy="1196175"/>
          </a:xfrm>
          <a:custGeom>
            <a:avLst/>
            <a:gdLst/>
            <a:ahLst/>
            <a:cxnLst/>
            <a:rect l="l" t="t" r="r" b="b"/>
            <a:pathLst>
              <a:path w="40284" h="27964" extrusionOk="0">
                <a:moveTo>
                  <a:pt x="21061" y="0"/>
                </a:moveTo>
                <a:cubicBezTo>
                  <a:pt x="20776" y="0"/>
                  <a:pt x="20522" y="222"/>
                  <a:pt x="20522" y="538"/>
                </a:cubicBezTo>
                <a:lnTo>
                  <a:pt x="20522" y="26887"/>
                </a:lnTo>
                <a:lnTo>
                  <a:pt x="539" y="26887"/>
                </a:lnTo>
                <a:cubicBezTo>
                  <a:pt x="254" y="26887"/>
                  <a:pt x="1" y="27140"/>
                  <a:pt x="1" y="27425"/>
                </a:cubicBezTo>
                <a:cubicBezTo>
                  <a:pt x="1" y="27742"/>
                  <a:pt x="254" y="27964"/>
                  <a:pt x="539" y="27964"/>
                </a:cubicBezTo>
                <a:lnTo>
                  <a:pt x="21061" y="27964"/>
                </a:lnTo>
                <a:cubicBezTo>
                  <a:pt x="21377" y="27964"/>
                  <a:pt x="21631" y="27742"/>
                  <a:pt x="21631" y="27425"/>
                </a:cubicBezTo>
                <a:lnTo>
                  <a:pt x="21631" y="1077"/>
                </a:lnTo>
                <a:lnTo>
                  <a:pt x="39745" y="1077"/>
                </a:lnTo>
                <a:cubicBezTo>
                  <a:pt x="40062" y="1077"/>
                  <a:pt x="40284" y="823"/>
                  <a:pt x="40284" y="538"/>
                </a:cubicBezTo>
                <a:cubicBezTo>
                  <a:pt x="40284" y="222"/>
                  <a:pt x="40062" y="0"/>
                  <a:pt x="39745" y="0"/>
                </a:cubicBezTo>
                <a:close/>
              </a:path>
            </a:pathLst>
          </a:custGeom>
          <a:solidFill>
            <a:srgbClr val="B7832B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187" name="Google Shape;187;p30"/>
          <p:cNvSpPr txBox="1"/>
          <p:nvPr/>
        </p:nvSpPr>
        <p:spPr>
          <a:xfrm>
            <a:off x="1588" y="120887"/>
            <a:ext cx="12188825" cy="1189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ctr"/>
            <a:r>
              <a:rPr lang="en" sz="4266" dirty="0">
                <a:solidFill>
                  <a:srgbClr val="B7832B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Viewability-as-a-Service™</a:t>
            </a:r>
          </a:p>
          <a:p>
            <a:pPr algn="ctr"/>
            <a:r>
              <a:rPr lang="en" sz="4266" u="sng" dirty="0">
                <a:latin typeface="Fira Sans Medium"/>
                <a:ea typeface="Fira Sans Medium"/>
                <a:cs typeface="Fira Sans Medium"/>
                <a:sym typeface="Fira Sans Medium"/>
              </a:rPr>
              <a:t>Four Mars Brands</a:t>
            </a:r>
            <a:endParaRPr sz="4266" u="sng" dirty="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90" name="Google Shape;190;p30"/>
          <p:cNvSpPr/>
          <p:nvPr/>
        </p:nvSpPr>
        <p:spPr>
          <a:xfrm>
            <a:off x="7065596" y="2789903"/>
            <a:ext cx="1723170" cy="1200238"/>
          </a:xfrm>
          <a:custGeom>
            <a:avLst/>
            <a:gdLst/>
            <a:ahLst/>
            <a:cxnLst/>
            <a:rect l="l" t="t" r="r" b="b"/>
            <a:pathLst>
              <a:path w="40284" h="28059" extrusionOk="0">
                <a:moveTo>
                  <a:pt x="539" y="0"/>
                </a:moveTo>
                <a:cubicBezTo>
                  <a:pt x="254" y="0"/>
                  <a:pt x="1" y="253"/>
                  <a:pt x="1" y="570"/>
                </a:cubicBezTo>
                <a:cubicBezTo>
                  <a:pt x="1" y="855"/>
                  <a:pt x="254" y="1108"/>
                  <a:pt x="539" y="1108"/>
                </a:cubicBezTo>
                <a:lnTo>
                  <a:pt x="20522" y="1108"/>
                </a:lnTo>
                <a:lnTo>
                  <a:pt x="20522" y="27489"/>
                </a:lnTo>
                <a:cubicBezTo>
                  <a:pt x="20522" y="27805"/>
                  <a:pt x="20776" y="28059"/>
                  <a:pt x="21061" y="28059"/>
                </a:cubicBezTo>
                <a:lnTo>
                  <a:pt x="39745" y="28059"/>
                </a:lnTo>
                <a:cubicBezTo>
                  <a:pt x="40062" y="28059"/>
                  <a:pt x="40284" y="27805"/>
                  <a:pt x="40284" y="27489"/>
                </a:cubicBezTo>
                <a:cubicBezTo>
                  <a:pt x="40284" y="27204"/>
                  <a:pt x="40062" y="26950"/>
                  <a:pt x="39745" y="26950"/>
                </a:cubicBezTo>
                <a:lnTo>
                  <a:pt x="21631" y="26950"/>
                </a:lnTo>
                <a:lnTo>
                  <a:pt x="21631" y="570"/>
                </a:lnTo>
                <a:cubicBezTo>
                  <a:pt x="21631" y="253"/>
                  <a:pt x="21377" y="0"/>
                  <a:pt x="21061" y="0"/>
                </a:cubicBezTo>
                <a:close/>
              </a:path>
            </a:pathLst>
          </a:custGeom>
          <a:solidFill>
            <a:srgbClr val="B7832B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191" name="Google Shape;191;p30"/>
          <p:cNvSpPr/>
          <p:nvPr/>
        </p:nvSpPr>
        <p:spPr>
          <a:xfrm>
            <a:off x="8788749" y="3598525"/>
            <a:ext cx="2881448" cy="1045617"/>
          </a:xfrm>
          <a:custGeom>
            <a:avLst/>
            <a:gdLst/>
            <a:ahLst/>
            <a:cxnLst/>
            <a:rect l="l" t="t" r="r" b="b"/>
            <a:pathLst>
              <a:path w="107961" h="21726" extrusionOk="0">
                <a:moveTo>
                  <a:pt x="10863" y="1"/>
                </a:moveTo>
                <a:cubicBezTo>
                  <a:pt x="4877" y="1"/>
                  <a:pt x="0" y="4878"/>
                  <a:pt x="0" y="10863"/>
                </a:cubicBezTo>
                <a:cubicBezTo>
                  <a:pt x="0" y="16849"/>
                  <a:pt x="4877" y="21726"/>
                  <a:pt x="10863" y="21726"/>
                </a:cubicBezTo>
                <a:lnTo>
                  <a:pt x="107960" y="21726"/>
                </a:lnTo>
                <a:lnTo>
                  <a:pt x="107960" y="1"/>
                </a:lnTo>
                <a:close/>
              </a:path>
            </a:pathLst>
          </a:custGeom>
          <a:solidFill>
            <a:srgbClr val="EFEFEF"/>
          </a:solidFill>
          <a:ln w="10300" cap="flat" cmpd="sng">
            <a:solidFill>
              <a:srgbClr val="C4C4C4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192" name="Google Shape;192;p30"/>
          <p:cNvSpPr/>
          <p:nvPr/>
        </p:nvSpPr>
        <p:spPr>
          <a:xfrm>
            <a:off x="4557968" y="5515275"/>
            <a:ext cx="2881448" cy="1200233"/>
          </a:xfrm>
          <a:custGeom>
            <a:avLst/>
            <a:gdLst/>
            <a:ahLst/>
            <a:cxnLst/>
            <a:rect l="l" t="t" r="r" b="b"/>
            <a:pathLst>
              <a:path w="107961" h="21694" extrusionOk="0">
                <a:moveTo>
                  <a:pt x="10863" y="0"/>
                </a:moveTo>
                <a:cubicBezTo>
                  <a:pt x="4877" y="0"/>
                  <a:pt x="0" y="4846"/>
                  <a:pt x="0" y="10863"/>
                </a:cubicBezTo>
                <a:cubicBezTo>
                  <a:pt x="0" y="16848"/>
                  <a:pt x="4877" y="21694"/>
                  <a:pt x="10863" y="21694"/>
                </a:cubicBezTo>
                <a:lnTo>
                  <a:pt x="107960" y="21694"/>
                </a:lnTo>
                <a:lnTo>
                  <a:pt x="107960" y="0"/>
                </a:lnTo>
                <a:close/>
              </a:path>
            </a:pathLst>
          </a:custGeom>
          <a:solidFill>
            <a:srgbClr val="EFEFEF"/>
          </a:solidFill>
          <a:ln w="10300" cap="flat" cmpd="sng">
            <a:solidFill>
              <a:srgbClr val="C4C4C4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193" name="Google Shape;193;p30"/>
          <p:cNvSpPr/>
          <p:nvPr/>
        </p:nvSpPr>
        <p:spPr>
          <a:xfrm rot="10800000">
            <a:off x="521802" y="3688403"/>
            <a:ext cx="2765241" cy="1045644"/>
          </a:xfrm>
          <a:custGeom>
            <a:avLst/>
            <a:gdLst/>
            <a:ahLst/>
            <a:cxnLst/>
            <a:rect l="l" t="t" r="r" b="b"/>
            <a:pathLst>
              <a:path w="107961" h="21695" extrusionOk="0">
                <a:moveTo>
                  <a:pt x="10863" y="1"/>
                </a:moveTo>
                <a:cubicBezTo>
                  <a:pt x="4877" y="1"/>
                  <a:pt x="0" y="4846"/>
                  <a:pt x="0" y="10832"/>
                </a:cubicBezTo>
                <a:cubicBezTo>
                  <a:pt x="0" y="16849"/>
                  <a:pt x="4877" y="21694"/>
                  <a:pt x="10863" y="21694"/>
                </a:cubicBezTo>
                <a:lnTo>
                  <a:pt x="107960" y="21694"/>
                </a:lnTo>
                <a:lnTo>
                  <a:pt x="107960" y="1"/>
                </a:lnTo>
                <a:close/>
              </a:path>
            </a:pathLst>
          </a:custGeom>
          <a:solidFill>
            <a:srgbClr val="EFEFEF"/>
          </a:solidFill>
          <a:ln w="10300" cap="flat" cmpd="sng">
            <a:solidFill>
              <a:srgbClr val="C4C4C4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194" name="Google Shape;194;p30"/>
          <p:cNvSpPr txBox="1"/>
          <p:nvPr/>
        </p:nvSpPr>
        <p:spPr>
          <a:xfrm>
            <a:off x="9034184" y="3745550"/>
            <a:ext cx="2758144" cy="701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r"/>
            <a:r>
              <a:rPr lang="en-US" sz="1400" b="1" dirty="0">
                <a:latin typeface="Fira Sans"/>
                <a:ea typeface="Fira Sans"/>
                <a:cs typeface="Fira Sans"/>
                <a:sym typeface="Fira Sans"/>
              </a:rPr>
              <a:t>Duration Media Measures Pixels and In-View Time and Pings </a:t>
            </a:r>
            <a:r>
              <a:rPr lang="en-US" sz="1400" b="1" dirty="0">
                <a:solidFill>
                  <a:srgbClr val="FF0000"/>
                </a:solidFill>
                <a:latin typeface="Fira Sans"/>
                <a:ea typeface="Fira Sans"/>
                <a:cs typeface="Fira Sans"/>
                <a:sym typeface="Fira Sans"/>
              </a:rPr>
              <a:t>SSP </a:t>
            </a:r>
            <a:r>
              <a:rPr lang="en-US" sz="1400" b="1" dirty="0">
                <a:latin typeface="Fira Sans"/>
                <a:ea typeface="Fira Sans"/>
                <a:cs typeface="Fira Sans"/>
                <a:sym typeface="Fira Sans"/>
              </a:rPr>
              <a:t>to Execute PMP</a:t>
            </a:r>
            <a:endParaRPr lang="en-US" sz="1400" b="1" dirty="0">
              <a:solidFill>
                <a:srgbClr val="FF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5" name="Google Shape;195;p30"/>
          <p:cNvSpPr txBox="1"/>
          <p:nvPr/>
        </p:nvSpPr>
        <p:spPr>
          <a:xfrm>
            <a:off x="5326744" y="5664507"/>
            <a:ext cx="2103054" cy="849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1400" b="1" dirty="0">
                <a:solidFill>
                  <a:srgbClr val="FF0000"/>
                </a:solidFill>
                <a:latin typeface="Fira Sans"/>
                <a:ea typeface="Fira Sans"/>
                <a:cs typeface="Fira Sans"/>
                <a:sym typeface="Fira Sans"/>
              </a:rPr>
              <a:t>PMP</a:t>
            </a:r>
            <a:r>
              <a:rPr lang="en-US" sz="1400" b="1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Deal Negotiated With</a:t>
            </a:r>
          </a:p>
          <a:p>
            <a:pPr algn="ctr">
              <a:lnSpc>
                <a:spcPct val="115000"/>
              </a:lnSpc>
            </a:pPr>
            <a:r>
              <a:rPr lang="en-US" sz="1400" b="1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The Publisher</a:t>
            </a:r>
          </a:p>
        </p:txBody>
      </p:sp>
      <p:sp>
        <p:nvSpPr>
          <p:cNvPr id="196" name="Google Shape;196;p30"/>
          <p:cNvSpPr txBox="1"/>
          <p:nvPr/>
        </p:nvSpPr>
        <p:spPr>
          <a:xfrm>
            <a:off x="1131427" y="3897906"/>
            <a:ext cx="1924126" cy="62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Fira Sans"/>
                <a:ea typeface="Fira Sans"/>
                <a:cs typeface="Fira Sans"/>
                <a:sym typeface="Fira Sans"/>
              </a:rPr>
              <a:t>DSP </a:t>
            </a:r>
            <a:r>
              <a:rPr lang="en-US" sz="1600" b="1" dirty="0">
                <a:latin typeface="Fira Sans"/>
                <a:ea typeface="Fira Sans"/>
                <a:cs typeface="Fira Sans"/>
                <a:sym typeface="Fira Sans"/>
              </a:rPr>
              <a:t>Delivers Ad to Targeted User Via Open Market</a:t>
            </a:r>
          </a:p>
        </p:txBody>
      </p:sp>
      <p:sp>
        <p:nvSpPr>
          <p:cNvPr id="198" name="Google Shape;198;p30"/>
          <p:cNvSpPr/>
          <p:nvPr/>
        </p:nvSpPr>
        <p:spPr>
          <a:xfrm>
            <a:off x="3470490" y="3250412"/>
            <a:ext cx="274041" cy="482933"/>
          </a:xfrm>
          <a:custGeom>
            <a:avLst/>
            <a:gdLst/>
            <a:ahLst/>
            <a:cxnLst/>
            <a:rect l="l" t="t" r="r" b="b"/>
            <a:pathLst>
              <a:path w="6398" h="11275" extrusionOk="0">
                <a:moveTo>
                  <a:pt x="2724" y="2439"/>
                </a:moveTo>
                <a:lnTo>
                  <a:pt x="2724" y="4529"/>
                </a:lnTo>
                <a:cubicBezTo>
                  <a:pt x="2312" y="4371"/>
                  <a:pt x="2027" y="4181"/>
                  <a:pt x="1869" y="4022"/>
                </a:cubicBezTo>
                <a:cubicBezTo>
                  <a:pt x="1711" y="3864"/>
                  <a:pt x="1616" y="3642"/>
                  <a:pt x="1616" y="3389"/>
                </a:cubicBezTo>
                <a:cubicBezTo>
                  <a:pt x="1616" y="3136"/>
                  <a:pt x="1711" y="2914"/>
                  <a:pt x="1901" y="2756"/>
                </a:cubicBezTo>
                <a:cubicBezTo>
                  <a:pt x="2091" y="2597"/>
                  <a:pt x="2376" y="2471"/>
                  <a:pt x="2724" y="2439"/>
                </a:cubicBezTo>
                <a:close/>
                <a:moveTo>
                  <a:pt x="3642" y="6398"/>
                </a:moveTo>
                <a:cubicBezTo>
                  <a:pt x="4054" y="6556"/>
                  <a:pt x="4371" y="6714"/>
                  <a:pt x="4529" y="6873"/>
                </a:cubicBezTo>
                <a:cubicBezTo>
                  <a:pt x="4719" y="7063"/>
                  <a:pt x="4814" y="7253"/>
                  <a:pt x="4814" y="7538"/>
                </a:cubicBezTo>
                <a:cubicBezTo>
                  <a:pt x="4814" y="8076"/>
                  <a:pt x="4434" y="8424"/>
                  <a:pt x="3642" y="8551"/>
                </a:cubicBezTo>
                <a:lnTo>
                  <a:pt x="3642" y="6398"/>
                </a:lnTo>
                <a:close/>
                <a:moveTo>
                  <a:pt x="2724" y="1"/>
                </a:moveTo>
                <a:lnTo>
                  <a:pt x="2724" y="1141"/>
                </a:lnTo>
                <a:cubicBezTo>
                  <a:pt x="1901" y="1236"/>
                  <a:pt x="1236" y="1457"/>
                  <a:pt x="761" y="1869"/>
                </a:cubicBezTo>
                <a:cubicBezTo>
                  <a:pt x="285" y="2281"/>
                  <a:pt x="32" y="2787"/>
                  <a:pt x="32" y="3389"/>
                </a:cubicBezTo>
                <a:cubicBezTo>
                  <a:pt x="32" y="3991"/>
                  <a:pt x="222" y="4466"/>
                  <a:pt x="570" y="4846"/>
                </a:cubicBezTo>
                <a:cubicBezTo>
                  <a:pt x="887" y="5258"/>
                  <a:pt x="1426" y="5574"/>
                  <a:pt x="2154" y="5859"/>
                </a:cubicBezTo>
                <a:lnTo>
                  <a:pt x="2724" y="6081"/>
                </a:lnTo>
                <a:lnTo>
                  <a:pt x="2724" y="8614"/>
                </a:lnTo>
                <a:cubicBezTo>
                  <a:pt x="2312" y="8614"/>
                  <a:pt x="1869" y="8519"/>
                  <a:pt x="1362" y="8393"/>
                </a:cubicBezTo>
                <a:cubicBezTo>
                  <a:pt x="824" y="8266"/>
                  <a:pt x="380" y="8108"/>
                  <a:pt x="0" y="7918"/>
                </a:cubicBezTo>
                <a:lnTo>
                  <a:pt x="0" y="9343"/>
                </a:lnTo>
                <a:cubicBezTo>
                  <a:pt x="697" y="9660"/>
                  <a:pt x="1616" y="9850"/>
                  <a:pt x="2724" y="9850"/>
                </a:cubicBezTo>
                <a:lnTo>
                  <a:pt x="2724" y="11275"/>
                </a:lnTo>
                <a:lnTo>
                  <a:pt x="3642" y="11275"/>
                </a:lnTo>
                <a:lnTo>
                  <a:pt x="3642" y="9818"/>
                </a:lnTo>
                <a:cubicBezTo>
                  <a:pt x="4529" y="9723"/>
                  <a:pt x="5226" y="9470"/>
                  <a:pt x="5701" y="9026"/>
                </a:cubicBezTo>
                <a:cubicBezTo>
                  <a:pt x="6176" y="8614"/>
                  <a:pt x="6398" y="8076"/>
                  <a:pt x="6398" y="7411"/>
                </a:cubicBezTo>
                <a:cubicBezTo>
                  <a:pt x="6398" y="6904"/>
                  <a:pt x="6239" y="6461"/>
                  <a:pt x="5923" y="6081"/>
                </a:cubicBezTo>
                <a:cubicBezTo>
                  <a:pt x="5574" y="5733"/>
                  <a:pt x="5004" y="5384"/>
                  <a:pt x="4149" y="5068"/>
                </a:cubicBezTo>
                <a:lnTo>
                  <a:pt x="3642" y="4846"/>
                </a:lnTo>
                <a:lnTo>
                  <a:pt x="3642" y="2407"/>
                </a:lnTo>
                <a:cubicBezTo>
                  <a:pt x="4339" y="2471"/>
                  <a:pt x="5036" y="2629"/>
                  <a:pt x="5733" y="2914"/>
                </a:cubicBezTo>
                <a:lnTo>
                  <a:pt x="6239" y="1679"/>
                </a:lnTo>
                <a:cubicBezTo>
                  <a:pt x="5416" y="1331"/>
                  <a:pt x="4529" y="1141"/>
                  <a:pt x="3642" y="1109"/>
                </a:cubicBezTo>
                <a:lnTo>
                  <a:pt x="364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pic>
        <p:nvPicPr>
          <p:cNvPr id="200" name="Google Shape;20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196" y="3941527"/>
            <a:ext cx="705574" cy="62691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0"/>
          <p:cNvSpPr/>
          <p:nvPr/>
        </p:nvSpPr>
        <p:spPr>
          <a:xfrm>
            <a:off x="8327083" y="3262617"/>
            <a:ext cx="274041" cy="482933"/>
          </a:xfrm>
          <a:custGeom>
            <a:avLst/>
            <a:gdLst/>
            <a:ahLst/>
            <a:cxnLst/>
            <a:rect l="l" t="t" r="r" b="b"/>
            <a:pathLst>
              <a:path w="6398" h="11275" extrusionOk="0">
                <a:moveTo>
                  <a:pt x="2724" y="2439"/>
                </a:moveTo>
                <a:lnTo>
                  <a:pt x="2724" y="4529"/>
                </a:lnTo>
                <a:cubicBezTo>
                  <a:pt x="2312" y="4371"/>
                  <a:pt x="2027" y="4181"/>
                  <a:pt x="1869" y="4022"/>
                </a:cubicBezTo>
                <a:cubicBezTo>
                  <a:pt x="1711" y="3864"/>
                  <a:pt x="1616" y="3642"/>
                  <a:pt x="1616" y="3389"/>
                </a:cubicBezTo>
                <a:cubicBezTo>
                  <a:pt x="1616" y="3136"/>
                  <a:pt x="1711" y="2914"/>
                  <a:pt x="1901" y="2756"/>
                </a:cubicBezTo>
                <a:cubicBezTo>
                  <a:pt x="2091" y="2597"/>
                  <a:pt x="2376" y="2471"/>
                  <a:pt x="2724" y="2439"/>
                </a:cubicBezTo>
                <a:close/>
                <a:moveTo>
                  <a:pt x="3642" y="6398"/>
                </a:moveTo>
                <a:cubicBezTo>
                  <a:pt x="4054" y="6556"/>
                  <a:pt x="4371" y="6714"/>
                  <a:pt x="4529" y="6873"/>
                </a:cubicBezTo>
                <a:cubicBezTo>
                  <a:pt x="4719" y="7063"/>
                  <a:pt x="4814" y="7253"/>
                  <a:pt x="4814" y="7538"/>
                </a:cubicBezTo>
                <a:cubicBezTo>
                  <a:pt x="4814" y="8076"/>
                  <a:pt x="4434" y="8424"/>
                  <a:pt x="3642" y="8551"/>
                </a:cubicBezTo>
                <a:lnTo>
                  <a:pt x="3642" y="6398"/>
                </a:lnTo>
                <a:close/>
                <a:moveTo>
                  <a:pt x="2724" y="1"/>
                </a:moveTo>
                <a:lnTo>
                  <a:pt x="2724" y="1141"/>
                </a:lnTo>
                <a:cubicBezTo>
                  <a:pt x="1901" y="1236"/>
                  <a:pt x="1236" y="1457"/>
                  <a:pt x="761" y="1869"/>
                </a:cubicBezTo>
                <a:cubicBezTo>
                  <a:pt x="285" y="2281"/>
                  <a:pt x="32" y="2787"/>
                  <a:pt x="32" y="3389"/>
                </a:cubicBezTo>
                <a:cubicBezTo>
                  <a:pt x="32" y="3991"/>
                  <a:pt x="222" y="4466"/>
                  <a:pt x="570" y="4846"/>
                </a:cubicBezTo>
                <a:cubicBezTo>
                  <a:pt x="887" y="5258"/>
                  <a:pt x="1426" y="5574"/>
                  <a:pt x="2154" y="5859"/>
                </a:cubicBezTo>
                <a:lnTo>
                  <a:pt x="2724" y="6081"/>
                </a:lnTo>
                <a:lnTo>
                  <a:pt x="2724" y="8614"/>
                </a:lnTo>
                <a:cubicBezTo>
                  <a:pt x="2312" y="8614"/>
                  <a:pt x="1869" y="8519"/>
                  <a:pt x="1362" y="8393"/>
                </a:cubicBezTo>
                <a:cubicBezTo>
                  <a:pt x="824" y="8266"/>
                  <a:pt x="380" y="8108"/>
                  <a:pt x="0" y="7918"/>
                </a:cubicBezTo>
                <a:lnTo>
                  <a:pt x="0" y="9343"/>
                </a:lnTo>
                <a:cubicBezTo>
                  <a:pt x="697" y="9660"/>
                  <a:pt x="1616" y="9850"/>
                  <a:pt x="2724" y="9850"/>
                </a:cubicBezTo>
                <a:lnTo>
                  <a:pt x="2724" y="11275"/>
                </a:lnTo>
                <a:lnTo>
                  <a:pt x="3642" y="11275"/>
                </a:lnTo>
                <a:lnTo>
                  <a:pt x="3642" y="9818"/>
                </a:lnTo>
                <a:cubicBezTo>
                  <a:pt x="4529" y="9723"/>
                  <a:pt x="5226" y="9470"/>
                  <a:pt x="5701" y="9026"/>
                </a:cubicBezTo>
                <a:cubicBezTo>
                  <a:pt x="6176" y="8614"/>
                  <a:pt x="6398" y="8076"/>
                  <a:pt x="6398" y="7411"/>
                </a:cubicBezTo>
                <a:cubicBezTo>
                  <a:pt x="6398" y="6904"/>
                  <a:pt x="6239" y="6461"/>
                  <a:pt x="5923" y="6081"/>
                </a:cubicBezTo>
                <a:cubicBezTo>
                  <a:pt x="5574" y="5733"/>
                  <a:pt x="5004" y="5384"/>
                  <a:pt x="4149" y="5068"/>
                </a:cubicBezTo>
                <a:lnTo>
                  <a:pt x="3642" y="4846"/>
                </a:lnTo>
                <a:lnTo>
                  <a:pt x="3642" y="2407"/>
                </a:lnTo>
                <a:cubicBezTo>
                  <a:pt x="4339" y="2471"/>
                  <a:pt x="5036" y="2629"/>
                  <a:pt x="5733" y="2914"/>
                </a:cubicBezTo>
                <a:lnTo>
                  <a:pt x="6239" y="1679"/>
                </a:lnTo>
                <a:cubicBezTo>
                  <a:pt x="5416" y="1331"/>
                  <a:pt x="4529" y="1141"/>
                  <a:pt x="3642" y="1109"/>
                </a:cubicBezTo>
                <a:lnTo>
                  <a:pt x="364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pic>
        <p:nvPicPr>
          <p:cNvPr id="205" name="Google Shape;20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3944" y="5873931"/>
            <a:ext cx="797050" cy="48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01853" y="6084209"/>
            <a:ext cx="707083" cy="70708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91;p30">
            <a:extLst>
              <a:ext uri="{FF2B5EF4-FFF2-40B4-BE49-F238E27FC236}">
                <a16:creationId xmlns:a16="http://schemas.microsoft.com/office/drawing/2014/main" id="{A987FF1F-A2F8-D640-AF65-754E144DE67F}"/>
              </a:ext>
            </a:extLst>
          </p:cNvPr>
          <p:cNvSpPr/>
          <p:nvPr/>
        </p:nvSpPr>
        <p:spPr>
          <a:xfrm>
            <a:off x="8788612" y="1658038"/>
            <a:ext cx="2881448" cy="1045617"/>
          </a:xfrm>
          <a:custGeom>
            <a:avLst/>
            <a:gdLst/>
            <a:ahLst/>
            <a:cxnLst/>
            <a:rect l="l" t="t" r="r" b="b"/>
            <a:pathLst>
              <a:path w="107961" h="21726" extrusionOk="0">
                <a:moveTo>
                  <a:pt x="10863" y="1"/>
                </a:moveTo>
                <a:cubicBezTo>
                  <a:pt x="4877" y="1"/>
                  <a:pt x="0" y="4878"/>
                  <a:pt x="0" y="10863"/>
                </a:cubicBezTo>
                <a:cubicBezTo>
                  <a:pt x="0" y="16849"/>
                  <a:pt x="4877" y="21726"/>
                  <a:pt x="10863" y="21726"/>
                </a:cubicBezTo>
                <a:lnTo>
                  <a:pt x="107960" y="21726"/>
                </a:lnTo>
                <a:lnTo>
                  <a:pt x="107960" y="1"/>
                </a:lnTo>
                <a:close/>
              </a:path>
            </a:pathLst>
          </a:custGeom>
          <a:solidFill>
            <a:srgbClr val="EFEFEF"/>
          </a:solidFill>
          <a:ln w="10300" cap="flat" cmpd="sng">
            <a:solidFill>
              <a:srgbClr val="C4C4C4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r"/>
            <a:r>
              <a:rPr lang="en-US" sz="1600" b="1" dirty="0">
                <a:latin typeface="Fira Sans"/>
                <a:ea typeface="Fira Sans"/>
                <a:cs typeface="Fira Sans"/>
                <a:sym typeface="Fira Sans"/>
              </a:rPr>
              <a:t>           </a:t>
            </a:r>
          </a:p>
          <a:p>
            <a:pPr algn="r"/>
            <a:r>
              <a:rPr lang="en-US" sz="1600" b="1" dirty="0">
                <a:latin typeface="Fira Sans"/>
                <a:ea typeface="Fira Sans"/>
                <a:cs typeface="Fira Sans"/>
                <a:sym typeface="Fira Sans"/>
              </a:rPr>
              <a:t>Brand and Agency View Duration Media</a:t>
            </a:r>
          </a:p>
          <a:p>
            <a:pPr algn="r"/>
            <a:r>
              <a:rPr lang="en-US" sz="1600" b="1" dirty="0">
                <a:latin typeface="Fira Sans"/>
                <a:ea typeface="Fira Sans"/>
                <a:cs typeface="Fira Sans"/>
                <a:sym typeface="Fira Sans"/>
              </a:rPr>
              <a:t>Reporting</a:t>
            </a:r>
          </a:p>
          <a:p>
            <a:pPr algn="r"/>
            <a:r>
              <a:rPr lang="en-US" sz="1600" b="1" dirty="0">
                <a:solidFill>
                  <a:srgbClr val="FF0000"/>
                </a:solidFill>
                <a:latin typeface="Fira Sans"/>
                <a:ea typeface="Fira Sans"/>
                <a:cs typeface="Fira Sans"/>
                <a:sym typeface="Fira Sans"/>
              </a:rPr>
              <a:t>DSP Invoices</a:t>
            </a:r>
          </a:p>
          <a:p>
            <a:pPr lvl="0" algn="ctr"/>
            <a:endParaRPr lang="en-US" sz="1600" b="1" dirty="0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30" name="Google Shape;199;p30">
            <a:extLst>
              <a:ext uri="{FF2B5EF4-FFF2-40B4-BE49-F238E27FC236}">
                <a16:creationId xmlns:a16="http://schemas.microsoft.com/office/drawing/2014/main" id="{AA1502C6-2815-2C44-BDFC-2887110FB1F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2591" y="1974351"/>
            <a:ext cx="460897" cy="424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F1B8EE2C-99F1-4E41-BD9B-3C9914621FDA}"/>
              </a:ext>
            </a:extLst>
          </p:cNvPr>
          <p:cNvSpPr/>
          <p:nvPr/>
        </p:nvSpPr>
        <p:spPr>
          <a:xfrm rot="10800000">
            <a:off x="10104248" y="2731305"/>
            <a:ext cx="679762" cy="808622"/>
          </a:xfrm>
          <a:prstGeom prst="downArrow">
            <a:avLst/>
          </a:prstGeom>
          <a:solidFill>
            <a:srgbClr val="B784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9" dirty="0">
              <a:ln>
                <a:solidFill>
                  <a:srgbClr val="B78429"/>
                </a:solidFill>
              </a:ln>
            </a:endParaRPr>
          </a:p>
        </p:txBody>
      </p:sp>
      <p:sp>
        <p:nvSpPr>
          <p:cNvPr id="34" name="Google Shape;203;p30">
            <a:extLst>
              <a:ext uri="{FF2B5EF4-FFF2-40B4-BE49-F238E27FC236}">
                <a16:creationId xmlns:a16="http://schemas.microsoft.com/office/drawing/2014/main" id="{215015A4-0CEB-9E4E-8AA0-E91C4B4EB0A1}"/>
              </a:ext>
            </a:extLst>
          </p:cNvPr>
          <p:cNvSpPr/>
          <p:nvPr/>
        </p:nvSpPr>
        <p:spPr>
          <a:xfrm>
            <a:off x="7771299" y="1974351"/>
            <a:ext cx="274041" cy="482933"/>
          </a:xfrm>
          <a:custGeom>
            <a:avLst/>
            <a:gdLst/>
            <a:ahLst/>
            <a:cxnLst/>
            <a:rect l="l" t="t" r="r" b="b"/>
            <a:pathLst>
              <a:path w="6398" h="11275" extrusionOk="0">
                <a:moveTo>
                  <a:pt x="2724" y="2439"/>
                </a:moveTo>
                <a:lnTo>
                  <a:pt x="2724" y="4529"/>
                </a:lnTo>
                <a:cubicBezTo>
                  <a:pt x="2312" y="4371"/>
                  <a:pt x="2027" y="4181"/>
                  <a:pt x="1869" y="4022"/>
                </a:cubicBezTo>
                <a:cubicBezTo>
                  <a:pt x="1711" y="3864"/>
                  <a:pt x="1616" y="3642"/>
                  <a:pt x="1616" y="3389"/>
                </a:cubicBezTo>
                <a:cubicBezTo>
                  <a:pt x="1616" y="3136"/>
                  <a:pt x="1711" y="2914"/>
                  <a:pt x="1901" y="2756"/>
                </a:cubicBezTo>
                <a:cubicBezTo>
                  <a:pt x="2091" y="2597"/>
                  <a:pt x="2376" y="2471"/>
                  <a:pt x="2724" y="2439"/>
                </a:cubicBezTo>
                <a:close/>
                <a:moveTo>
                  <a:pt x="3642" y="6398"/>
                </a:moveTo>
                <a:cubicBezTo>
                  <a:pt x="4054" y="6556"/>
                  <a:pt x="4371" y="6714"/>
                  <a:pt x="4529" y="6873"/>
                </a:cubicBezTo>
                <a:cubicBezTo>
                  <a:pt x="4719" y="7063"/>
                  <a:pt x="4814" y="7253"/>
                  <a:pt x="4814" y="7538"/>
                </a:cubicBezTo>
                <a:cubicBezTo>
                  <a:pt x="4814" y="8076"/>
                  <a:pt x="4434" y="8424"/>
                  <a:pt x="3642" y="8551"/>
                </a:cubicBezTo>
                <a:lnTo>
                  <a:pt x="3642" y="6398"/>
                </a:lnTo>
                <a:close/>
                <a:moveTo>
                  <a:pt x="2724" y="1"/>
                </a:moveTo>
                <a:lnTo>
                  <a:pt x="2724" y="1141"/>
                </a:lnTo>
                <a:cubicBezTo>
                  <a:pt x="1901" y="1236"/>
                  <a:pt x="1236" y="1457"/>
                  <a:pt x="761" y="1869"/>
                </a:cubicBezTo>
                <a:cubicBezTo>
                  <a:pt x="285" y="2281"/>
                  <a:pt x="32" y="2787"/>
                  <a:pt x="32" y="3389"/>
                </a:cubicBezTo>
                <a:cubicBezTo>
                  <a:pt x="32" y="3991"/>
                  <a:pt x="222" y="4466"/>
                  <a:pt x="570" y="4846"/>
                </a:cubicBezTo>
                <a:cubicBezTo>
                  <a:pt x="887" y="5258"/>
                  <a:pt x="1426" y="5574"/>
                  <a:pt x="2154" y="5859"/>
                </a:cubicBezTo>
                <a:lnTo>
                  <a:pt x="2724" y="6081"/>
                </a:lnTo>
                <a:lnTo>
                  <a:pt x="2724" y="8614"/>
                </a:lnTo>
                <a:cubicBezTo>
                  <a:pt x="2312" y="8614"/>
                  <a:pt x="1869" y="8519"/>
                  <a:pt x="1362" y="8393"/>
                </a:cubicBezTo>
                <a:cubicBezTo>
                  <a:pt x="824" y="8266"/>
                  <a:pt x="380" y="8108"/>
                  <a:pt x="0" y="7918"/>
                </a:cubicBezTo>
                <a:lnTo>
                  <a:pt x="0" y="9343"/>
                </a:lnTo>
                <a:cubicBezTo>
                  <a:pt x="697" y="9660"/>
                  <a:pt x="1616" y="9850"/>
                  <a:pt x="2724" y="9850"/>
                </a:cubicBezTo>
                <a:lnTo>
                  <a:pt x="2724" y="11275"/>
                </a:lnTo>
                <a:lnTo>
                  <a:pt x="3642" y="11275"/>
                </a:lnTo>
                <a:lnTo>
                  <a:pt x="3642" y="9818"/>
                </a:lnTo>
                <a:cubicBezTo>
                  <a:pt x="4529" y="9723"/>
                  <a:pt x="5226" y="9470"/>
                  <a:pt x="5701" y="9026"/>
                </a:cubicBezTo>
                <a:cubicBezTo>
                  <a:pt x="6176" y="8614"/>
                  <a:pt x="6398" y="8076"/>
                  <a:pt x="6398" y="7411"/>
                </a:cubicBezTo>
                <a:cubicBezTo>
                  <a:pt x="6398" y="6904"/>
                  <a:pt x="6239" y="6461"/>
                  <a:pt x="5923" y="6081"/>
                </a:cubicBezTo>
                <a:cubicBezTo>
                  <a:pt x="5574" y="5733"/>
                  <a:pt x="5004" y="5384"/>
                  <a:pt x="4149" y="5068"/>
                </a:cubicBezTo>
                <a:lnTo>
                  <a:pt x="3642" y="4846"/>
                </a:lnTo>
                <a:lnTo>
                  <a:pt x="3642" y="2407"/>
                </a:lnTo>
                <a:cubicBezTo>
                  <a:pt x="4339" y="2471"/>
                  <a:pt x="5036" y="2629"/>
                  <a:pt x="5733" y="2914"/>
                </a:cubicBezTo>
                <a:lnTo>
                  <a:pt x="6239" y="1679"/>
                </a:lnTo>
                <a:cubicBezTo>
                  <a:pt x="5416" y="1331"/>
                  <a:pt x="4529" y="1141"/>
                  <a:pt x="3642" y="1109"/>
                </a:cubicBezTo>
                <a:lnTo>
                  <a:pt x="364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5FE38D9A-3897-7D4C-AD4E-42C5F84F1BC4}"/>
              </a:ext>
            </a:extLst>
          </p:cNvPr>
          <p:cNvSpPr/>
          <p:nvPr/>
        </p:nvSpPr>
        <p:spPr>
          <a:xfrm rot="5400000">
            <a:off x="7504086" y="5665272"/>
            <a:ext cx="679762" cy="808622"/>
          </a:xfrm>
          <a:prstGeom prst="downArrow">
            <a:avLst/>
          </a:prstGeom>
          <a:solidFill>
            <a:srgbClr val="B784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9" dirty="0">
              <a:ln>
                <a:solidFill>
                  <a:srgbClr val="B78429"/>
                </a:solidFill>
              </a:ln>
            </a:endParaRPr>
          </a:p>
        </p:txBody>
      </p:sp>
      <p:sp>
        <p:nvSpPr>
          <p:cNvPr id="33" name="Google Shape;192;p30">
            <a:extLst>
              <a:ext uri="{FF2B5EF4-FFF2-40B4-BE49-F238E27FC236}">
                <a16:creationId xmlns:a16="http://schemas.microsoft.com/office/drawing/2014/main" id="{434C058E-155D-E94A-8A76-73F56B1D0E0B}"/>
              </a:ext>
            </a:extLst>
          </p:cNvPr>
          <p:cNvSpPr/>
          <p:nvPr/>
        </p:nvSpPr>
        <p:spPr>
          <a:xfrm>
            <a:off x="8212996" y="5469467"/>
            <a:ext cx="2881448" cy="1200233"/>
          </a:xfrm>
          <a:custGeom>
            <a:avLst/>
            <a:gdLst/>
            <a:ahLst/>
            <a:cxnLst/>
            <a:rect l="l" t="t" r="r" b="b"/>
            <a:pathLst>
              <a:path w="107961" h="21694" extrusionOk="0">
                <a:moveTo>
                  <a:pt x="10863" y="0"/>
                </a:moveTo>
                <a:cubicBezTo>
                  <a:pt x="4877" y="0"/>
                  <a:pt x="0" y="4846"/>
                  <a:pt x="0" y="10863"/>
                </a:cubicBezTo>
                <a:cubicBezTo>
                  <a:pt x="0" y="16848"/>
                  <a:pt x="4877" y="21694"/>
                  <a:pt x="10863" y="21694"/>
                </a:cubicBezTo>
                <a:lnTo>
                  <a:pt x="107960" y="21694"/>
                </a:lnTo>
                <a:lnTo>
                  <a:pt x="107960" y="0"/>
                </a:lnTo>
                <a:close/>
              </a:path>
            </a:pathLst>
          </a:custGeom>
          <a:solidFill>
            <a:srgbClr val="EFEFEF"/>
          </a:solidFill>
          <a:ln w="10300" cap="flat" cmpd="sng">
            <a:solidFill>
              <a:srgbClr val="C4C4C4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r">
              <a:lnSpc>
                <a:spcPct val="115000"/>
              </a:lnSpc>
            </a:pPr>
            <a:r>
              <a:rPr lang="en-US" sz="1400" b="1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Duration Media</a:t>
            </a:r>
          </a:p>
          <a:p>
            <a:pPr algn="r">
              <a:lnSpc>
                <a:spcPct val="115000"/>
              </a:lnSpc>
            </a:pPr>
            <a:r>
              <a:rPr lang="en-US" sz="1400" b="1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Wraps Agency Creative</a:t>
            </a:r>
          </a:p>
          <a:p>
            <a:pPr algn="r">
              <a:lnSpc>
                <a:spcPct val="115000"/>
              </a:lnSpc>
            </a:pPr>
            <a:r>
              <a:rPr lang="en-US" sz="1400" b="1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With</a:t>
            </a:r>
            <a:r>
              <a:rPr lang="en-US" sz="1400" b="1" i="1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VaaS™ Ad Tech</a:t>
            </a:r>
            <a:endParaRPr lang="en-US" sz="1400" b="1" i="1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37" name="Google Shape;199;p30">
            <a:extLst>
              <a:ext uri="{FF2B5EF4-FFF2-40B4-BE49-F238E27FC236}">
                <a16:creationId xmlns:a16="http://schemas.microsoft.com/office/drawing/2014/main" id="{3D487BC5-02F2-DD42-8A97-C6128872A36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35539" y="3872102"/>
            <a:ext cx="608202" cy="58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05;p30">
            <a:extLst>
              <a:ext uri="{FF2B5EF4-FFF2-40B4-BE49-F238E27FC236}">
                <a16:creationId xmlns:a16="http://schemas.microsoft.com/office/drawing/2014/main" id="{A5CE3B2A-54A1-624A-96D3-3D145119CBA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4198" y="5821458"/>
            <a:ext cx="797050" cy="48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computer monitor with a mountai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09CE092D-4447-DE4C-A056-175E88310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714" y="1300253"/>
            <a:ext cx="4439612" cy="3509755"/>
          </a:xfrm>
          <a:prstGeom prst="rect">
            <a:avLst/>
          </a:prstGeom>
        </p:spPr>
      </p:pic>
      <p:pic>
        <p:nvPicPr>
          <p:cNvPr id="39" name="Picture 3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B1B43E5-5938-0C4E-A4DE-B43602F6CF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500" r="5294" b="20208"/>
          <a:stretch/>
        </p:blipFill>
        <p:spPr>
          <a:xfrm>
            <a:off x="4105973" y="1568166"/>
            <a:ext cx="4131327" cy="2278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515652-B5BC-0841-8467-C49CEEA276C6}"/>
              </a:ext>
            </a:extLst>
          </p:cNvPr>
          <p:cNvSpPr/>
          <p:nvPr/>
        </p:nvSpPr>
        <p:spPr>
          <a:xfrm>
            <a:off x="6916672" y="2973670"/>
            <a:ext cx="987967" cy="873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9500D-90FF-BB4E-B5EE-3709CD3D3A88}"/>
              </a:ext>
            </a:extLst>
          </p:cNvPr>
          <p:cNvSpPr/>
          <p:nvPr/>
        </p:nvSpPr>
        <p:spPr>
          <a:xfrm>
            <a:off x="4753473" y="4788432"/>
            <a:ext cx="275529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36F223-6D4F-8E4C-81B3-DBD159976B04}"/>
              </a:ext>
            </a:extLst>
          </p:cNvPr>
          <p:cNvSpPr txBox="1"/>
          <p:nvPr/>
        </p:nvSpPr>
        <p:spPr>
          <a:xfrm>
            <a:off x="5183397" y="4785930"/>
            <a:ext cx="1883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Pub Agrees Not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to Refresh The Ad</a:t>
            </a:r>
          </a:p>
        </p:txBody>
      </p:sp>
      <p:pic>
        <p:nvPicPr>
          <p:cNvPr id="5" name="Picture 4" descr="A picture containing text, snack, food&#10;&#10;Description automatically generated">
            <a:extLst>
              <a:ext uri="{FF2B5EF4-FFF2-40B4-BE49-F238E27FC236}">
                <a16:creationId xmlns:a16="http://schemas.microsoft.com/office/drawing/2014/main" id="{4C4A53A9-C392-D145-C540-85989F2CE1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894" y="1959413"/>
            <a:ext cx="1326220" cy="1104235"/>
          </a:xfrm>
          <a:prstGeom prst="rect">
            <a:avLst/>
          </a:prstGeom>
        </p:spPr>
      </p:pic>
      <p:pic>
        <p:nvPicPr>
          <p:cNvPr id="11" name="Picture 10" descr="A picture containing food, candy, snack, confectionery&#10;&#10;Description automatically generated">
            <a:extLst>
              <a:ext uri="{FF2B5EF4-FFF2-40B4-BE49-F238E27FC236}">
                <a16:creationId xmlns:a16="http://schemas.microsoft.com/office/drawing/2014/main" id="{E81A60F1-2D12-1AC2-4213-7B349275A3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8749" y="1958967"/>
            <a:ext cx="1442352" cy="1198917"/>
          </a:xfrm>
          <a:prstGeom prst="rect">
            <a:avLst/>
          </a:prstGeom>
        </p:spPr>
      </p:pic>
      <p:pic>
        <p:nvPicPr>
          <p:cNvPr id="14" name="Picture 13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10A5CA9A-9504-A6CA-3675-53EA8466EB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8155" y="1956464"/>
            <a:ext cx="1524959" cy="1267581"/>
          </a:xfrm>
          <a:prstGeom prst="rect">
            <a:avLst/>
          </a:prstGeom>
        </p:spPr>
      </p:pic>
      <p:pic>
        <p:nvPicPr>
          <p:cNvPr id="18" name="Picture 17" descr="A picture containing text, cartoon, toy, animated cartoon&#10;&#10;Description automatically generated">
            <a:extLst>
              <a:ext uri="{FF2B5EF4-FFF2-40B4-BE49-F238E27FC236}">
                <a16:creationId xmlns:a16="http://schemas.microsoft.com/office/drawing/2014/main" id="{70531855-0D38-3216-A89F-CF7CAF816E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90961" y="1946391"/>
            <a:ext cx="1630140" cy="136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0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 animBg="1"/>
      <p:bldP spid="180" grpId="0" animBg="1"/>
      <p:bldP spid="185" grpId="0" animBg="1"/>
      <p:bldP spid="188" grpId="0" animBg="1"/>
      <p:bldP spid="190" grpId="0" animBg="1"/>
      <p:bldP spid="191" grpId="0" animBg="1"/>
      <p:bldP spid="191" grpId="1" animBg="1"/>
      <p:bldP spid="192" grpId="0" animBg="1"/>
      <p:bldP spid="193" grpId="0" animBg="1"/>
      <p:bldP spid="194" grpId="0"/>
      <p:bldP spid="195" grpId="0"/>
      <p:bldP spid="196" grpId="0"/>
      <p:bldP spid="198" grpId="0" animBg="1"/>
      <p:bldP spid="203" grpId="0" animBg="1"/>
      <p:bldP spid="28" grpId="0" animBg="1"/>
      <p:bldP spid="2" grpId="0" animBg="1"/>
      <p:bldP spid="36" grpId="0" animBg="1"/>
      <p:bldP spid="33" grpId="0" animBg="1"/>
      <p:bldP spid="6" grpId="0" animBg="1"/>
      <p:bldP spid="10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3ABF5C63-45D1-B946-A752-58FA97591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540" y="4857192"/>
            <a:ext cx="617967" cy="1032693"/>
          </a:xfrm>
          <a:custGeom>
            <a:avLst/>
            <a:gdLst>
              <a:gd name="T0" fmla="*/ 990 w 991"/>
              <a:gd name="T1" fmla="*/ 0 h 1656"/>
              <a:gd name="T2" fmla="*/ 0 w 991"/>
              <a:gd name="T3" fmla="*/ 0 h 1656"/>
              <a:gd name="T4" fmla="*/ 0 w 991"/>
              <a:gd name="T5" fmla="*/ 1655 h 1656"/>
              <a:gd name="T6" fmla="*/ 990 w 991"/>
              <a:gd name="T7" fmla="*/ 1655 h 1656"/>
              <a:gd name="T8" fmla="*/ 990 w 991"/>
              <a:gd name="T9" fmla="*/ 0 h 1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1" h="1656">
                <a:moveTo>
                  <a:pt x="990" y="0"/>
                </a:moveTo>
                <a:lnTo>
                  <a:pt x="0" y="0"/>
                </a:lnTo>
                <a:lnTo>
                  <a:pt x="0" y="1655"/>
                </a:lnTo>
                <a:lnTo>
                  <a:pt x="990" y="1655"/>
                </a:lnTo>
                <a:lnTo>
                  <a:pt x="99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82B84A49-B9CD-8045-960F-EA898AC56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9386" y="3733865"/>
            <a:ext cx="617967" cy="2153274"/>
          </a:xfrm>
          <a:custGeom>
            <a:avLst/>
            <a:gdLst>
              <a:gd name="T0" fmla="*/ 989 w 990"/>
              <a:gd name="T1" fmla="*/ 0 h 3458"/>
              <a:gd name="T2" fmla="*/ 0 w 990"/>
              <a:gd name="T3" fmla="*/ 0 h 3458"/>
              <a:gd name="T4" fmla="*/ 0 w 990"/>
              <a:gd name="T5" fmla="*/ 3457 h 3458"/>
              <a:gd name="T6" fmla="*/ 989 w 990"/>
              <a:gd name="T7" fmla="*/ 3457 h 3458"/>
              <a:gd name="T8" fmla="*/ 989 w 990"/>
              <a:gd name="T9" fmla="*/ 0 h 3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0" h="3458">
                <a:moveTo>
                  <a:pt x="989" y="0"/>
                </a:moveTo>
                <a:lnTo>
                  <a:pt x="0" y="0"/>
                </a:lnTo>
                <a:lnTo>
                  <a:pt x="0" y="3457"/>
                </a:lnTo>
                <a:lnTo>
                  <a:pt x="989" y="3457"/>
                </a:lnTo>
                <a:lnTo>
                  <a:pt x="989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98222498-531B-364F-9E8E-95103D7E6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3975" y="4612755"/>
            <a:ext cx="615221" cy="1277133"/>
          </a:xfrm>
          <a:custGeom>
            <a:avLst/>
            <a:gdLst>
              <a:gd name="T0" fmla="*/ 988 w 989"/>
              <a:gd name="T1" fmla="*/ 0 h 2049"/>
              <a:gd name="T2" fmla="*/ 0 w 989"/>
              <a:gd name="T3" fmla="*/ 0 h 2049"/>
              <a:gd name="T4" fmla="*/ 0 w 989"/>
              <a:gd name="T5" fmla="*/ 2048 h 2049"/>
              <a:gd name="T6" fmla="*/ 988 w 989"/>
              <a:gd name="T7" fmla="*/ 2048 h 2049"/>
              <a:gd name="T8" fmla="*/ 988 w 989"/>
              <a:gd name="T9" fmla="*/ 0 h 20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9" h="2049">
                <a:moveTo>
                  <a:pt x="988" y="0"/>
                </a:moveTo>
                <a:lnTo>
                  <a:pt x="0" y="0"/>
                </a:lnTo>
                <a:lnTo>
                  <a:pt x="0" y="2048"/>
                </a:lnTo>
                <a:lnTo>
                  <a:pt x="988" y="2048"/>
                </a:lnTo>
                <a:lnTo>
                  <a:pt x="988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AE9F71D6-2EA1-3E41-88CB-3160D6907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416" y="4005770"/>
            <a:ext cx="617967" cy="1881369"/>
          </a:xfrm>
          <a:custGeom>
            <a:avLst/>
            <a:gdLst>
              <a:gd name="T0" fmla="*/ 989 w 990"/>
              <a:gd name="T1" fmla="*/ 0 h 3022"/>
              <a:gd name="T2" fmla="*/ 0 w 990"/>
              <a:gd name="T3" fmla="*/ 0 h 3022"/>
              <a:gd name="T4" fmla="*/ 0 w 990"/>
              <a:gd name="T5" fmla="*/ 3021 h 3022"/>
              <a:gd name="T6" fmla="*/ 989 w 990"/>
              <a:gd name="T7" fmla="*/ 3021 h 3022"/>
              <a:gd name="T8" fmla="*/ 989 w 990"/>
              <a:gd name="T9" fmla="*/ 0 h 30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0" h="3022">
                <a:moveTo>
                  <a:pt x="989" y="0"/>
                </a:moveTo>
                <a:lnTo>
                  <a:pt x="0" y="0"/>
                </a:lnTo>
                <a:lnTo>
                  <a:pt x="0" y="3021"/>
                </a:lnTo>
                <a:lnTo>
                  <a:pt x="989" y="3021"/>
                </a:lnTo>
                <a:lnTo>
                  <a:pt x="989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34" name="Freeform 97">
            <a:extLst>
              <a:ext uri="{FF2B5EF4-FFF2-40B4-BE49-F238E27FC236}">
                <a16:creationId xmlns:a16="http://schemas.microsoft.com/office/drawing/2014/main" id="{B13083E0-521B-4F4C-9FD4-3FB2625B5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644" y="3066459"/>
            <a:ext cx="944804" cy="944804"/>
          </a:xfrm>
          <a:custGeom>
            <a:avLst/>
            <a:gdLst>
              <a:gd name="T0" fmla="*/ 631 w 1517"/>
              <a:gd name="T1" fmla="*/ 153 h 1516"/>
              <a:gd name="T2" fmla="*/ 631 w 1517"/>
              <a:gd name="T3" fmla="*/ 153 h 1516"/>
              <a:gd name="T4" fmla="*/ 153 w 1517"/>
              <a:gd name="T5" fmla="*/ 884 h 1516"/>
              <a:gd name="T6" fmla="*/ 153 w 1517"/>
              <a:gd name="T7" fmla="*/ 884 h 1516"/>
              <a:gd name="T8" fmla="*/ 885 w 1517"/>
              <a:gd name="T9" fmla="*/ 1362 h 1516"/>
              <a:gd name="T10" fmla="*/ 885 w 1517"/>
              <a:gd name="T11" fmla="*/ 1362 h 1516"/>
              <a:gd name="T12" fmla="*/ 1363 w 1517"/>
              <a:gd name="T13" fmla="*/ 630 h 1516"/>
              <a:gd name="T14" fmla="*/ 1363 w 1517"/>
              <a:gd name="T15" fmla="*/ 630 h 1516"/>
              <a:gd name="T16" fmla="*/ 631 w 1517"/>
              <a:gd name="T17" fmla="*/ 153 h 1516"/>
              <a:gd name="T18" fmla="*/ 901 w 1517"/>
              <a:gd name="T19" fmla="*/ 1436 h 1516"/>
              <a:gd name="T20" fmla="*/ 901 w 1517"/>
              <a:gd name="T21" fmla="*/ 1436 h 1516"/>
              <a:gd name="T22" fmla="*/ 78 w 1517"/>
              <a:gd name="T23" fmla="*/ 900 h 1516"/>
              <a:gd name="T24" fmla="*/ 78 w 1517"/>
              <a:gd name="T25" fmla="*/ 900 h 1516"/>
              <a:gd name="T26" fmla="*/ 615 w 1517"/>
              <a:gd name="T27" fmla="*/ 79 h 1516"/>
              <a:gd name="T28" fmla="*/ 615 w 1517"/>
              <a:gd name="T29" fmla="*/ 79 h 1516"/>
              <a:gd name="T30" fmla="*/ 1438 w 1517"/>
              <a:gd name="T31" fmla="*/ 614 h 1516"/>
              <a:gd name="T32" fmla="*/ 1438 w 1517"/>
              <a:gd name="T33" fmla="*/ 614 h 1516"/>
              <a:gd name="T34" fmla="*/ 901 w 1517"/>
              <a:gd name="T35" fmla="*/ 1436 h 1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17" h="1516">
                <a:moveTo>
                  <a:pt x="631" y="153"/>
                </a:moveTo>
                <a:lnTo>
                  <a:pt x="631" y="153"/>
                </a:lnTo>
                <a:cubicBezTo>
                  <a:pt x="297" y="223"/>
                  <a:pt x="83" y="551"/>
                  <a:pt x="153" y="884"/>
                </a:cubicBezTo>
                <a:lnTo>
                  <a:pt x="153" y="884"/>
                </a:lnTo>
                <a:cubicBezTo>
                  <a:pt x="223" y="1217"/>
                  <a:pt x="552" y="1432"/>
                  <a:pt x="885" y="1362"/>
                </a:cubicBezTo>
                <a:lnTo>
                  <a:pt x="885" y="1362"/>
                </a:lnTo>
                <a:cubicBezTo>
                  <a:pt x="1219" y="1292"/>
                  <a:pt x="1433" y="964"/>
                  <a:pt x="1363" y="630"/>
                </a:cubicBezTo>
                <a:lnTo>
                  <a:pt x="1363" y="630"/>
                </a:lnTo>
                <a:cubicBezTo>
                  <a:pt x="1293" y="298"/>
                  <a:pt x="964" y="83"/>
                  <a:pt x="631" y="153"/>
                </a:cubicBezTo>
                <a:close/>
                <a:moveTo>
                  <a:pt x="901" y="1436"/>
                </a:moveTo>
                <a:lnTo>
                  <a:pt x="901" y="1436"/>
                </a:lnTo>
                <a:cubicBezTo>
                  <a:pt x="526" y="1515"/>
                  <a:pt x="157" y="1274"/>
                  <a:pt x="78" y="900"/>
                </a:cubicBezTo>
                <a:lnTo>
                  <a:pt x="78" y="900"/>
                </a:lnTo>
                <a:cubicBezTo>
                  <a:pt x="0" y="526"/>
                  <a:pt x="240" y="157"/>
                  <a:pt x="615" y="79"/>
                </a:cubicBezTo>
                <a:lnTo>
                  <a:pt x="615" y="79"/>
                </a:lnTo>
                <a:cubicBezTo>
                  <a:pt x="990" y="0"/>
                  <a:pt x="1359" y="241"/>
                  <a:pt x="1438" y="614"/>
                </a:cubicBezTo>
                <a:lnTo>
                  <a:pt x="1438" y="614"/>
                </a:lnTo>
                <a:cubicBezTo>
                  <a:pt x="1516" y="989"/>
                  <a:pt x="1276" y="1357"/>
                  <a:pt x="901" y="1436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35" name="Freeform 98">
            <a:extLst>
              <a:ext uri="{FF2B5EF4-FFF2-40B4-BE49-F238E27FC236}">
                <a16:creationId xmlns:a16="http://schemas.microsoft.com/office/drawing/2014/main" id="{61E85C72-205F-A446-87D5-F188D42A5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763" y="3275195"/>
            <a:ext cx="343315" cy="527333"/>
          </a:xfrm>
          <a:custGeom>
            <a:avLst/>
            <a:gdLst>
              <a:gd name="T0" fmla="*/ 415 w 550"/>
              <a:gd name="T1" fmla="*/ 556 h 845"/>
              <a:gd name="T2" fmla="*/ 380 w 550"/>
              <a:gd name="T3" fmla="*/ 502 h 845"/>
              <a:gd name="T4" fmla="*/ 351 w 550"/>
              <a:gd name="T5" fmla="*/ 657 h 845"/>
              <a:gd name="T6" fmla="*/ 405 w 550"/>
              <a:gd name="T7" fmla="*/ 617 h 845"/>
              <a:gd name="T8" fmla="*/ 415 w 550"/>
              <a:gd name="T9" fmla="*/ 556 h 845"/>
              <a:gd name="T10" fmla="*/ 137 w 550"/>
              <a:gd name="T11" fmla="*/ 283 h 845"/>
              <a:gd name="T12" fmla="*/ 165 w 550"/>
              <a:gd name="T13" fmla="*/ 328 h 845"/>
              <a:gd name="T14" fmla="*/ 187 w 550"/>
              <a:gd name="T15" fmla="*/ 194 h 845"/>
              <a:gd name="T16" fmla="*/ 145 w 550"/>
              <a:gd name="T17" fmla="*/ 229 h 845"/>
              <a:gd name="T18" fmla="*/ 137 w 550"/>
              <a:gd name="T19" fmla="*/ 283 h 845"/>
              <a:gd name="T20" fmla="*/ 309 w 550"/>
              <a:gd name="T21" fmla="*/ 771 h 845"/>
              <a:gd name="T22" fmla="*/ 146 w 550"/>
              <a:gd name="T23" fmla="*/ 739 h 845"/>
              <a:gd name="T24" fmla="*/ 56 w 550"/>
              <a:gd name="T25" fmla="*/ 606 h 845"/>
              <a:gd name="T26" fmla="*/ 184 w 550"/>
              <a:gd name="T27" fmla="*/ 580 h 845"/>
              <a:gd name="T28" fmla="*/ 221 w 550"/>
              <a:gd name="T29" fmla="*/ 641 h 845"/>
              <a:gd name="T30" fmla="*/ 245 w 550"/>
              <a:gd name="T31" fmla="*/ 468 h 845"/>
              <a:gd name="T32" fmla="*/ 227 w 550"/>
              <a:gd name="T33" fmla="*/ 466 h 845"/>
              <a:gd name="T34" fmla="*/ 207 w 550"/>
              <a:gd name="T35" fmla="*/ 464 h 845"/>
              <a:gd name="T36" fmla="*/ 76 w 550"/>
              <a:gd name="T37" fmla="*/ 421 h 845"/>
              <a:gd name="T38" fmla="*/ 13 w 550"/>
              <a:gd name="T39" fmla="*/ 318 h 845"/>
              <a:gd name="T40" fmla="*/ 37 w 550"/>
              <a:gd name="T41" fmla="*/ 177 h 845"/>
              <a:gd name="T42" fmla="*/ 165 w 550"/>
              <a:gd name="T43" fmla="*/ 90 h 845"/>
              <a:gd name="T44" fmla="*/ 213 w 550"/>
              <a:gd name="T45" fmla="*/ 0 h 845"/>
              <a:gd name="T46" fmla="*/ 229 w 550"/>
              <a:gd name="T47" fmla="*/ 78 h 845"/>
              <a:gd name="T48" fmla="*/ 380 w 550"/>
              <a:gd name="T49" fmla="*/ 109 h 845"/>
              <a:gd name="T50" fmla="*/ 332 w 550"/>
              <a:gd name="T51" fmla="*/ 253 h 845"/>
              <a:gd name="T52" fmla="*/ 304 w 550"/>
              <a:gd name="T53" fmla="*/ 207 h 845"/>
              <a:gd name="T54" fmla="*/ 252 w 550"/>
              <a:gd name="T55" fmla="*/ 184 h 845"/>
              <a:gd name="T56" fmla="*/ 288 w 550"/>
              <a:gd name="T57" fmla="*/ 359 h 845"/>
              <a:gd name="T58" fmla="*/ 305 w 550"/>
              <a:gd name="T59" fmla="*/ 361 h 845"/>
              <a:gd name="T60" fmla="*/ 321 w 550"/>
              <a:gd name="T61" fmla="*/ 363 h 845"/>
              <a:gd name="T62" fmla="*/ 419 w 550"/>
              <a:gd name="T63" fmla="*/ 384 h 845"/>
              <a:gd name="T64" fmla="*/ 497 w 550"/>
              <a:gd name="T65" fmla="*/ 430 h 845"/>
              <a:gd name="T66" fmla="*/ 542 w 550"/>
              <a:gd name="T67" fmla="*/ 521 h 845"/>
              <a:gd name="T68" fmla="*/ 537 w 550"/>
              <a:gd name="T69" fmla="*/ 618 h 845"/>
              <a:gd name="T70" fmla="*/ 481 w 550"/>
              <a:gd name="T71" fmla="*/ 703 h 845"/>
              <a:gd name="T72" fmla="*/ 387 w 550"/>
              <a:gd name="T73" fmla="*/ 831 h 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50" h="845">
                <a:moveTo>
                  <a:pt x="415" y="556"/>
                </a:moveTo>
                <a:lnTo>
                  <a:pt x="415" y="556"/>
                </a:lnTo>
                <a:cubicBezTo>
                  <a:pt x="409" y="531"/>
                  <a:pt x="398" y="513"/>
                  <a:pt x="380" y="502"/>
                </a:cubicBezTo>
                <a:lnTo>
                  <a:pt x="380" y="502"/>
                </a:lnTo>
                <a:cubicBezTo>
                  <a:pt x="362" y="491"/>
                  <a:pt x="339" y="482"/>
                  <a:pt x="313" y="477"/>
                </a:cubicBezTo>
                <a:lnTo>
                  <a:pt x="351" y="657"/>
                </a:lnTo>
                <a:lnTo>
                  <a:pt x="351" y="657"/>
                </a:lnTo>
                <a:cubicBezTo>
                  <a:pt x="375" y="648"/>
                  <a:pt x="393" y="635"/>
                  <a:pt x="405" y="617"/>
                </a:cubicBezTo>
                <a:lnTo>
                  <a:pt x="405" y="617"/>
                </a:lnTo>
                <a:cubicBezTo>
                  <a:pt x="416" y="599"/>
                  <a:pt x="420" y="579"/>
                  <a:pt x="415" y="556"/>
                </a:cubicBezTo>
                <a:close/>
                <a:moveTo>
                  <a:pt x="137" y="283"/>
                </a:moveTo>
                <a:lnTo>
                  <a:pt x="137" y="283"/>
                </a:lnTo>
                <a:cubicBezTo>
                  <a:pt x="141" y="303"/>
                  <a:pt x="151" y="318"/>
                  <a:pt x="165" y="328"/>
                </a:cubicBezTo>
                <a:lnTo>
                  <a:pt x="165" y="328"/>
                </a:lnTo>
                <a:cubicBezTo>
                  <a:pt x="180" y="337"/>
                  <a:pt x="198" y="345"/>
                  <a:pt x="220" y="350"/>
                </a:cubicBezTo>
                <a:lnTo>
                  <a:pt x="187" y="194"/>
                </a:lnTo>
                <a:lnTo>
                  <a:pt x="187" y="194"/>
                </a:lnTo>
                <a:cubicBezTo>
                  <a:pt x="168" y="201"/>
                  <a:pt x="154" y="213"/>
                  <a:pt x="145" y="229"/>
                </a:cubicBezTo>
                <a:lnTo>
                  <a:pt x="145" y="229"/>
                </a:lnTo>
                <a:cubicBezTo>
                  <a:pt x="135" y="245"/>
                  <a:pt x="133" y="262"/>
                  <a:pt x="137" y="283"/>
                </a:cubicBezTo>
                <a:close/>
                <a:moveTo>
                  <a:pt x="324" y="844"/>
                </a:moveTo>
                <a:lnTo>
                  <a:pt x="309" y="771"/>
                </a:lnTo>
                <a:lnTo>
                  <a:pt x="309" y="771"/>
                </a:lnTo>
                <a:cubicBezTo>
                  <a:pt x="246" y="777"/>
                  <a:pt x="192" y="766"/>
                  <a:pt x="146" y="739"/>
                </a:cubicBezTo>
                <a:lnTo>
                  <a:pt x="146" y="739"/>
                </a:lnTo>
                <a:cubicBezTo>
                  <a:pt x="100" y="711"/>
                  <a:pt x="70" y="667"/>
                  <a:pt x="56" y="606"/>
                </a:cubicBezTo>
                <a:lnTo>
                  <a:pt x="184" y="580"/>
                </a:lnTo>
                <a:lnTo>
                  <a:pt x="184" y="580"/>
                </a:lnTo>
                <a:cubicBezTo>
                  <a:pt x="191" y="604"/>
                  <a:pt x="203" y="625"/>
                  <a:pt x="221" y="641"/>
                </a:cubicBezTo>
                <a:lnTo>
                  <a:pt x="221" y="641"/>
                </a:lnTo>
                <a:cubicBezTo>
                  <a:pt x="239" y="657"/>
                  <a:pt x="261" y="665"/>
                  <a:pt x="287" y="667"/>
                </a:cubicBezTo>
                <a:lnTo>
                  <a:pt x="245" y="468"/>
                </a:lnTo>
                <a:lnTo>
                  <a:pt x="245" y="468"/>
                </a:lnTo>
                <a:cubicBezTo>
                  <a:pt x="239" y="467"/>
                  <a:pt x="233" y="467"/>
                  <a:pt x="227" y="466"/>
                </a:cubicBezTo>
                <a:lnTo>
                  <a:pt x="227" y="466"/>
                </a:lnTo>
                <a:cubicBezTo>
                  <a:pt x="220" y="465"/>
                  <a:pt x="214" y="465"/>
                  <a:pt x="207" y="464"/>
                </a:cubicBezTo>
                <a:lnTo>
                  <a:pt x="207" y="464"/>
                </a:lnTo>
                <a:cubicBezTo>
                  <a:pt x="152" y="457"/>
                  <a:pt x="108" y="443"/>
                  <a:pt x="76" y="421"/>
                </a:cubicBezTo>
                <a:lnTo>
                  <a:pt x="76" y="421"/>
                </a:lnTo>
                <a:cubicBezTo>
                  <a:pt x="43" y="398"/>
                  <a:pt x="22" y="365"/>
                  <a:pt x="13" y="318"/>
                </a:cubicBezTo>
                <a:lnTo>
                  <a:pt x="13" y="318"/>
                </a:lnTo>
                <a:cubicBezTo>
                  <a:pt x="0" y="264"/>
                  <a:pt x="9" y="218"/>
                  <a:pt x="37" y="177"/>
                </a:cubicBezTo>
                <a:lnTo>
                  <a:pt x="37" y="177"/>
                </a:lnTo>
                <a:cubicBezTo>
                  <a:pt x="67" y="137"/>
                  <a:pt x="109" y="107"/>
                  <a:pt x="165" y="90"/>
                </a:cubicBezTo>
                <a:lnTo>
                  <a:pt x="150" y="14"/>
                </a:lnTo>
                <a:lnTo>
                  <a:pt x="213" y="0"/>
                </a:lnTo>
                <a:lnTo>
                  <a:pt x="229" y="78"/>
                </a:lnTo>
                <a:lnTo>
                  <a:pt x="229" y="78"/>
                </a:lnTo>
                <a:cubicBezTo>
                  <a:pt x="287" y="72"/>
                  <a:pt x="337" y="82"/>
                  <a:pt x="380" y="109"/>
                </a:cubicBezTo>
                <a:lnTo>
                  <a:pt x="380" y="109"/>
                </a:lnTo>
                <a:cubicBezTo>
                  <a:pt x="422" y="135"/>
                  <a:pt x="449" y="174"/>
                  <a:pt x="462" y="227"/>
                </a:cubicBezTo>
                <a:lnTo>
                  <a:pt x="332" y="253"/>
                </a:lnTo>
                <a:lnTo>
                  <a:pt x="332" y="253"/>
                </a:lnTo>
                <a:cubicBezTo>
                  <a:pt x="328" y="236"/>
                  <a:pt x="318" y="221"/>
                  <a:pt x="304" y="207"/>
                </a:cubicBezTo>
                <a:lnTo>
                  <a:pt x="304" y="207"/>
                </a:lnTo>
                <a:cubicBezTo>
                  <a:pt x="290" y="194"/>
                  <a:pt x="272" y="186"/>
                  <a:pt x="252" y="184"/>
                </a:cubicBezTo>
                <a:lnTo>
                  <a:pt x="288" y="359"/>
                </a:lnTo>
                <a:lnTo>
                  <a:pt x="288" y="359"/>
                </a:lnTo>
                <a:cubicBezTo>
                  <a:pt x="294" y="360"/>
                  <a:pt x="299" y="361"/>
                  <a:pt x="305" y="361"/>
                </a:cubicBezTo>
                <a:lnTo>
                  <a:pt x="305" y="361"/>
                </a:lnTo>
                <a:cubicBezTo>
                  <a:pt x="310" y="361"/>
                  <a:pt x="315" y="362"/>
                  <a:pt x="321" y="363"/>
                </a:cubicBezTo>
                <a:lnTo>
                  <a:pt x="321" y="363"/>
                </a:lnTo>
                <a:cubicBezTo>
                  <a:pt x="356" y="367"/>
                  <a:pt x="388" y="374"/>
                  <a:pt x="419" y="384"/>
                </a:cubicBezTo>
                <a:lnTo>
                  <a:pt x="419" y="384"/>
                </a:lnTo>
                <a:cubicBezTo>
                  <a:pt x="449" y="393"/>
                  <a:pt x="475" y="409"/>
                  <a:pt x="497" y="430"/>
                </a:cubicBezTo>
                <a:lnTo>
                  <a:pt x="497" y="430"/>
                </a:lnTo>
                <a:cubicBezTo>
                  <a:pt x="518" y="452"/>
                  <a:pt x="534" y="482"/>
                  <a:pt x="542" y="521"/>
                </a:cubicBezTo>
                <a:lnTo>
                  <a:pt x="542" y="521"/>
                </a:lnTo>
                <a:cubicBezTo>
                  <a:pt x="549" y="554"/>
                  <a:pt x="547" y="586"/>
                  <a:pt x="537" y="618"/>
                </a:cubicBezTo>
                <a:lnTo>
                  <a:pt x="537" y="618"/>
                </a:lnTo>
                <a:cubicBezTo>
                  <a:pt x="527" y="649"/>
                  <a:pt x="508" y="678"/>
                  <a:pt x="481" y="703"/>
                </a:cubicBezTo>
                <a:lnTo>
                  <a:pt x="481" y="703"/>
                </a:lnTo>
                <a:cubicBezTo>
                  <a:pt x="453" y="728"/>
                  <a:pt x="417" y="747"/>
                  <a:pt x="373" y="759"/>
                </a:cubicBezTo>
                <a:lnTo>
                  <a:pt x="387" y="831"/>
                </a:lnTo>
                <a:lnTo>
                  <a:pt x="324" y="8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39" name="Freeform 102">
            <a:extLst>
              <a:ext uri="{FF2B5EF4-FFF2-40B4-BE49-F238E27FC236}">
                <a16:creationId xmlns:a16="http://schemas.microsoft.com/office/drawing/2014/main" id="{A1C0A848-251B-0843-B2A5-4983F1740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6585" y="4343595"/>
            <a:ext cx="595995" cy="1027200"/>
          </a:xfrm>
          <a:custGeom>
            <a:avLst/>
            <a:gdLst>
              <a:gd name="T0" fmla="*/ 701 w 958"/>
              <a:gd name="T1" fmla="*/ 1140 h 1651"/>
              <a:gd name="T2" fmla="*/ 657 w 958"/>
              <a:gd name="T3" fmla="*/ 1022 h 1651"/>
              <a:gd name="T4" fmla="*/ 540 w 958"/>
              <a:gd name="T5" fmla="*/ 1305 h 1651"/>
              <a:gd name="T6" fmla="*/ 659 w 958"/>
              <a:gd name="T7" fmla="*/ 1250 h 1651"/>
              <a:gd name="T8" fmla="*/ 701 w 958"/>
              <a:gd name="T9" fmla="*/ 1140 h 1651"/>
              <a:gd name="T10" fmla="*/ 283 w 958"/>
              <a:gd name="T11" fmla="*/ 509 h 1651"/>
              <a:gd name="T12" fmla="*/ 319 w 958"/>
              <a:gd name="T13" fmla="*/ 606 h 1651"/>
              <a:gd name="T14" fmla="*/ 415 w 958"/>
              <a:gd name="T15" fmla="*/ 357 h 1651"/>
              <a:gd name="T16" fmla="*/ 320 w 958"/>
              <a:gd name="T17" fmla="*/ 408 h 1651"/>
              <a:gd name="T18" fmla="*/ 283 w 958"/>
              <a:gd name="T19" fmla="*/ 509 h 1651"/>
              <a:gd name="T20" fmla="*/ 415 w 958"/>
              <a:gd name="T21" fmla="*/ 1505 h 1651"/>
              <a:gd name="T22" fmla="*/ 118 w 958"/>
              <a:gd name="T23" fmla="*/ 1378 h 1651"/>
              <a:gd name="T24" fmla="*/ 0 w 958"/>
              <a:gd name="T25" fmla="*/ 1091 h 1651"/>
              <a:gd name="T26" fmla="*/ 253 w 958"/>
              <a:gd name="T27" fmla="*/ 1091 h 1651"/>
              <a:gd name="T28" fmla="*/ 299 w 958"/>
              <a:gd name="T29" fmla="*/ 1222 h 1651"/>
              <a:gd name="T30" fmla="*/ 415 w 958"/>
              <a:gd name="T31" fmla="*/ 903 h 1651"/>
              <a:gd name="T32" fmla="*/ 380 w 958"/>
              <a:gd name="T33" fmla="*/ 892 h 1651"/>
              <a:gd name="T34" fmla="*/ 343 w 958"/>
              <a:gd name="T35" fmla="*/ 880 h 1651"/>
              <a:gd name="T36" fmla="*/ 111 w 958"/>
              <a:gd name="T37" fmla="*/ 745 h 1651"/>
              <a:gd name="T38" fmla="*/ 31 w 958"/>
              <a:gd name="T39" fmla="*/ 526 h 1651"/>
              <a:gd name="T40" fmla="*/ 137 w 958"/>
              <a:gd name="T41" fmla="*/ 266 h 1651"/>
              <a:gd name="T42" fmla="*/ 415 w 958"/>
              <a:gd name="T43" fmla="*/ 152 h 1651"/>
              <a:gd name="T44" fmla="*/ 540 w 958"/>
              <a:gd name="T45" fmla="*/ 0 h 1651"/>
              <a:gd name="T46" fmla="*/ 540 w 958"/>
              <a:gd name="T47" fmla="*/ 154 h 1651"/>
              <a:gd name="T48" fmla="*/ 814 w 958"/>
              <a:gd name="T49" fmla="*/ 271 h 1651"/>
              <a:gd name="T50" fmla="*/ 666 w 958"/>
              <a:gd name="T51" fmla="*/ 529 h 1651"/>
              <a:gd name="T52" fmla="*/ 631 w 958"/>
              <a:gd name="T53" fmla="*/ 429 h 1651"/>
              <a:gd name="T54" fmla="*/ 540 w 958"/>
              <a:gd name="T55" fmla="*/ 364 h 1651"/>
              <a:gd name="T56" fmla="*/ 540 w 958"/>
              <a:gd name="T57" fmla="*/ 713 h 1651"/>
              <a:gd name="T58" fmla="*/ 570 w 958"/>
              <a:gd name="T59" fmla="*/ 724 h 1651"/>
              <a:gd name="T60" fmla="*/ 600 w 958"/>
              <a:gd name="T61" fmla="*/ 734 h 1651"/>
              <a:gd name="T62" fmla="*/ 779 w 958"/>
              <a:gd name="T63" fmla="*/ 813 h 1651"/>
              <a:gd name="T64" fmla="*/ 908 w 958"/>
              <a:gd name="T65" fmla="*/ 932 h 1651"/>
              <a:gd name="T66" fmla="*/ 957 w 958"/>
              <a:gd name="T67" fmla="*/ 1122 h 1651"/>
              <a:gd name="T68" fmla="*/ 909 w 958"/>
              <a:gd name="T69" fmla="*/ 1305 h 1651"/>
              <a:gd name="T70" fmla="*/ 768 w 958"/>
              <a:gd name="T71" fmla="*/ 1445 h 1651"/>
              <a:gd name="T72" fmla="*/ 540 w 958"/>
              <a:gd name="T73" fmla="*/ 1650 h 1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58" h="1651">
                <a:moveTo>
                  <a:pt x="701" y="1140"/>
                </a:moveTo>
                <a:lnTo>
                  <a:pt x="701" y="1140"/>
                </a:lnTo>
                <a:cubicBezTo>
                  <a:pt x="701" y="1090"/>
                  <a:pt x="687" y="1051"/>
                  <a:pt x="657" y="1022"/>
                </a:cubicBezTo>
                <a:lnTo>
                  <a:pt x="657" y="1022"/>
                </a:lnTo>
                <a:cubicBezTo>
                  <a:pt x="626" y="992"/>
                  <a:pt x="588" y="968"/>
                  <a:pt x="540" y="948"/>
                </a:cubicBezTo>
                <a:lnTo>
                  <a:pt x="540" y="1305"/>
                </a:lnTo>
                <a:lnTo>
                  <a:pt x="540" y="1305"/>
                </a:lnTo>
                <a:cubicBezTo>
                  <a:pt x="590" y="1298"/>
                  <a:pt x="630" y="1279"/>
                  <a:pt x="659" y="1250"/>
                </a:cubicBezTo>
                <a:lnTo>
                  <a:pt x="659" y="1250"/>
                </a:lnTo>
                <a:cubicBezTo>
                  <a:pt x="688" y="1222"/>
                  <a:pt x="701" y="1185"/>
                  <a:pt x="701" y="1140"/>
                </a:cubicBezTo>
                <a:close/>
                <a:moveTo>
                  <a:pt x="283" y="509"/>
                </a:moveTo>
                <a:lnTo>
                  <a:pt x="283" y="509"/>
                </a:lnTo>
                <a:cubicBezTo>
                  <a:pt x="283" y="549"/>
                  <a:pt x="295" y="581"/>
                  <a:pt x="319" y="606"/>
                </a:cubicBezTo>
                <a:lnTo>
                  <a:pt x="319" y="606"/>
                </a:lnTo>
                <a:cubicBezTo>
                  <a:pt x="343" y="630"/>
                  <a:pt x="374" y="651"/>
                  <a:pt x="415" y="668"/>
                </a:cubicBezTo>
                <a:lnTo>
                  <a:pt x="415" y="357"/>
                </a:lnTo>
                <a:lnTo>
                  <a:pt x="415" y="357"/>
                </a:lnTo>
                <a:cubicBezTo>
                  <a:pt x="376" y="364"/>
                  <a:pt x="344" y="381"/>
                  <a:pt x="320" y="408"/>
                </a:cubicBezTo>
                <a:lnTo>
                  <a:pt x="320" y="408"/>
                </a:lnTo>
                <a:cubicBezTo>
                  <a:pt x="296" y="434"/>
                  <a:pt x="283" y="468"/>
                  <a:pt x="283" y="509"/>
                </a:cubicBezTo>
                <a:close/>
                <a:moveTo>
                  <a:pt x="415" y="1650"/>
                </a:moveTo>
                <a:lnTo>
                  <a:pt x="415" y="1505"/>
                </a:lnTo>
                <a:lnTo>
                  <a:pt x="415" y="1505"/>
                </a:lnTo>
                <a:cubicBezTo>
                  <a:pt x="293" y="1492"/>
                  <a:pt x="194" y="1449"/>
                  <a:pt x="118" y="1378"/>
                </a:cubicBezTo>
                <a:lnTo>
                  <a:pt x="118" y="1378"/>
                </a:lnTo>
                <a:cubicBezTo>
                  <a:pt x="42" y="1307"/>
                  <a:pt x="2" y="1211"/>
                  <a:pt x="0" y="1091"/>
                </a:cubicBezTo>
                <a:lnTo>
                  <a:pt x="253" y="1091"/>
                </a:lnTo>
                <a:lnTo>
                  <a:pt x="253" y="1091"/>
                </a:lnTo>
                <a:cubicBezTo>
                  <a:pt x="256" y="1141"/>
                  <a:pt x="271" y="1185"/>
                  <a:pt x="299" y="1222"/>
                </a:cubicBezTo>
                <a:lnTo>
                  <a:pt x="299" y="1222"/>
                </a:lnTo>
                <a:cubicBezTo>
                  <a:pt x="327" y="1260"/>
                  <a:pt x="366" y="1285"/>
                  <a:pt x="415" y="1299"/>
                </a:cubicBezTo>
                <a:lnTo>
                  <a:pt x="415" y="903"/>
                </a:lnTo>
                <a:lnTo>
                  <a:pt x="415" y="903"/>
                </a:lnTo>
                <a:cubicBezTo>
                  <a:pt x="403" y="899"/>
                  <a:pt x="391" y="896"/>
                  <a:pt x="380" y="892"/>
                </a:cubicBezTo>
                <a:lnTo>
                  <a:pt x="380" y="892"/>
                </a:lnTo>
                <a:cubicBezTo>
                  <a:pt x="368" y="888"/>
                  <a:pt x="355" y="884"/>
                  <a:pt x="343" y="880"/>
                </a:cubicBezTo>
                <a:lnTo>
                  <a:pt x="343" y="880"/>
                </a:lnTo>
                <a:cubicBezTo>
                  <a:pt x="242" y="846"/>
                  <a:pt x="165" y="800"/>
                  <a:pt x="111" y="745"/>
                </a:cubicBezTo>
                <a:lnTo>
                  <a:pt x="111" y="745"/>
                </a:lnTo>
                <a:cubicBezTo>
                  <a:pt x="58" y="690"/>
                  <a:pt x="31" y="617"/>
                  <a:pt x="31" y="526"/>
                </a:cubicBezTo>
                <a:lnTo>
                  <a:pt x="31" y="526"/>
                </a:lnTo>
                <a:cubicBezTo>
                  <a:pt x="30" y="418"/>
                  <a:pt x="66" y="331"/>
                  <a:pt x="137" y="266"/>
                </a:cubicBezTo>
                <a:lnTo>
                  <a:pt x="137" y="266"/>
                </a:lnTo>
                <a:cubicBezTo>
                  <a:pt x="208" y="200"/>
                  <a:pt x="300" y="162"/>
                  <a:pt x="415" y="152"/>
                </a:cubicBezTo>
                <a:lnTo>
                  <a:pt x="415" y="0"/>
                </a:lnTo>
                <a:lnTo>
                  <a:pt x="540" y="0"/>
                </a:lnTo>
                <a:lnTo>
                  <a:pt x="540" y="154"/>
                </a:lnTo>
                <a:lnTo>
                  <a:pt x="540" y="154"/>
                </a:lnTo>
                <a:cubicBezTo>
                  <a:pt x="653" y="166"/>
                  <a:pt x="744" y="205"/>
                  <a:pt x="814" y="271"/>
                </a:cubicBezTo>
                <a:lnTo>
                  <a:pt x="814" y="271"/>
                </a:lnTo>
                <a:cubicBezTo>
                  <a:pt x="883" y="339"/>
                  <a:pt x="919" y="424"/>
                  <a:pt x="923" y="529"/>
                </a:cubicBezTo>
                <a:lnTo>
                  <a:pt x="666" y="529"/>
                </a:lnTo>
                <a:lnTo>
                  <a:pt x="666" y="529"/>
                </a:lnTo>
                <a:cubicBezTo>
                  <a:pt x="665" y="493"/>
                  <a:pt x="653" y="460"/>
                  <a:pt x="631" y="429"/>
                </a:cubicBezTo>
                <a:lnTo>
                  <a:pt x="631" y="429"/>
                </a:lnTo>
                <a:cubicBezTo>
                  <a:pt x="609" y="398"/>
                  <a:pt x="579" y="377"/>
                  <a:pt x="540" y="364"/>
                </a:cubicBezTo>
                <a:lnTo>
                  <a:pt x="540" y="713"/>
                </a:lnTo>
                <a:lnTo>
                  <a:pt x="540" y="713"/>
                </a:lnTo>
                <a:cubicBezTo>
                  <a:pt x="551" y="717"/>
                  <a:pt x="560" y="721"/>
                  <a:pt x="570" y="724"/>
                </a:cubicBezTo>
                <a:lnTo>
                  <a:pt x="570" y="724"/>
                </a:lnTo>
                <a:cubicBezTo>
                  <a:pt x="580" y="727"/>
                  <a:pt x="590" y="731"/>
                  <a:pt x="600" y="734"/>
                </a:cubicBezTo>
                <a:lnTo>
                  <a:pt x="600" y="734"/>
                </a:lnTo>
                <a:cubicBezTo>
                  <a:pt x="666" y="757"/>
                  <a:pt x="725" y="783"/>
                  <a:pt x="779" y="813"/>
                </a:cubicBezTo>
                <a:lnTo>
                  <a:pt x="779" y="813"/>
                </a:lnTo>
                <a:cubicBezTo>
                  <a:pt x="832" y="843"/>
                  <a:pt x="876" y="883"/>
                  <a:pt x="908" y="932"/>
                </a:cubicBezTo>
                <a:lnTo>
                  <a:pt x="908" y="932"/>
                </a:lnTo>
                <a:cubicBezTo>
                  <a:pt x="941" y="982"/>
                  <a:pt x="957" y="1045"/>
                  <a:pt x="957" y="1122"/>
                </a:cubicBezTo>
                <a:lnTo>
                  <a:pt x="957" y="1122"/>
                </a:lnTo>
                <a:cubicBezTo>
                  <a:pt x="957" y="1188"/>
                  <a:pt x="941" y="1248"/>
                  <a:pt x="909" y="1305"/>
                </a:cubicBezTo>
                <a:lnTo>
                  <a:pt x="909" y="1305"/>
                </a:lnTo>
                <a:cubicBezTo>
                  <a:pt x="877" y="1361"/>
                  <a:pt x="831" y="1408"/>
                  <a:pt x="768" y="1445"/>
                </a:cubicBezTo>
                <a:lnTo>
                  <a:pt x="768" y="1445"/>
                </a:lnTo>
                <a:cubicBezTo>
                  <a:pt x="706" y="1482"/>
                  <a:pt x="631" y="1502"/>
                  <a:pt x="540" y="1508"/>
                </a:cubicBezTo>
                <a:lnTo>
                  <a:pt x="540" y="1650"/>
                </a:lnTo>
                <a:lnTo>
                  <a:pt x="415" y="16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43" name="Freeform 106">
            <a:extLst>
              <a:ext uri="{FF2B5EF4-FFF2-40B4-BE49-F238E27FC236}">
                <a16:creationId xmlns:a16="http://schemas.microsoft.com/office/drawing/2014/main" id="{00C489A6-9161-FF45-BD0C-A125971C1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858" y="4074434"/>
            <a:ext cx="986001" cy="988749"/>
          </a:xfrm>
          <a:custGeom>
            <a:avLst/>
            <a:gdLst>
              <a:gd name="T0" fmla="*/ 1107 w 1585"/>
              <a:gd name="T1" fmla="*/ 260 h 1586"/>
              <a:gd name="T2" fmla="*/ 1107 w 1585"/>
              <a:gd name="T3" fmla="*/ 260 h 1586"/>
              <a:gd name="T4" fmla="*/ 259 w 1585"/>
              <a:gd name="T5" fmla="*/ 478 h 1586"/>
              <a:gd name="T6" fmla="*/ 259 w 1585"/>
              <a:gd name="T7" fmla="*/ 478 h 1586"/>
              <a:gd name="T8" fmla="*/ 478 w 1585"/>
              <a:gd name="T9" fmla="*/ 1324 h 1586"/>
              <a:gd name="T10" fmla="*/ 478 w 1585"/>
              <a:gd name="T11" fmla="*/ 1324 h 1586"/>
              <a:gd name="T12" fmla="*/ 1324 w 1585"/>
              <a:gd name="T13" fmla="*/ 1107 h 1586"/>
              <a:gd name="T14" fmla="*/ 1324 w 1585"/>
              <a:gd name="T15" fmla="*/ 1107 h 1586"/>
              <a:gd name="T16" fmla="*/ 1107 w 1585"/>
              <a:gd name="T17" fmla="*/ 260 h 1586"/>
              <a:gd name="T18" fmla="*/ 439 w 1585"/>
              <a:gd name="T19" fmla="*/ 1390 h 1586"/>
              <a:gd name="T20" fmla="*/ 439 w 1585"/>
              <a:gd name="T21" fmla="*/ 1390 h 1586"/>
              <a:gd name="T22" fmla="*/ 194 w 1585"/>
              <a:gd name="T23" fmla="*/ 439 h 1586"/>
              <a:gd name="T24" fmla="*/ 194 w 1585"/>
              <a:gd name="T25" fmla="*/ 439 h 1586"/>
              <a:gd name="T26" fmla="*/ 1145 w 1585"/>
              <a:gd name="T27" fmla="*/ 194 h 1586"/>
              <a:gd name="T28" fmla="*/ 1145 w 1585"/>
              <a:gd name="T29" fmla="*/ 194 h 1586"/>
              <a:gd name="T30" fmla="*/ 1390 w 1585"/>
              <a:gd name="T31" fmla="*/ 1145 h 1586"/>
              <a:gd name="T32" fmla="*/ 1390 w 1585"/>
              <a:gd name="T33" fmla="*/ 1145 h 1586"/>
              <a:gd name="T34" fmla="*/ 439 w 1585"/>
              <a:gd name="T35" fmla="*/ 1390 h 1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85" h="1586">
                <a:moveTo>
                  <a:pt x="1107" y="260"/>
                </a:moveTo>
                <a:lnTo>
                  <a:pt x="1107" y="260"/>
                </a:lnTo>
                <a:cubicBezTo>
                  <a:pt x="813" y="86"/>
                  <a:pt x="433" y="184"/>
                  <a:pt x="259" y="478"/>
                </a:cubicBezTo>
                <a:lnTo>
                  <a:pt x="259" y="478"/>
                </a:lnTo>
                <a:cubicBezTo>
                  <a:pt x="86" y="771"/>
                  <a:pt x="184" y="1151"/>
                  <a:pt x="478" y="1324"/>
                </a:cubicBezTo>
                <a:lnTo>
                  <a:pt x="478" y="1324"/>
                </a:lnTo>
                <a:cubicBezTo>
                  <a:pt x="771" y="1498"/>
                  <a:pt x="1151" y="1400"/>
                  <a:pt x="1324" y="1107"/>
                </a:cubicBezTo>
                <a:lnTo>
                  <a:pt x="1324" y="1107"/>
                </a:lnTo>
                <a:cubicBezTo>
                  <a:pt x="1497" y="813"/>
                  <a:pt x="1400" y="433"/>
                  <a:pt x="1107" y="260"/>
                </a:cubicBezTo>
                <a:close/>
                <a:moveTo>
                  <a:pt x="439" y="1390"/>
                </a:moveTo>
                <a:lnTo>
                  <a:pt x="439" y="1390"/>
                </a:lnTo>
                <a:cubicBezTo>
                  <a:pt x="110" y="1195"/>
                  <a:pt x="0" y="769"/>
                  <a:pt x="194" y="439"/>
                </a:cubicBezTo>
                <a:lnTo>
                  <a:pt x="194" y="439"/>
                </a:lnTo>
                <a:cubicBezTo>
                  <a:pt x="389" y="110"/>
                  <a:pt x="815" y="0"/>
                  <a:pt x="1145" y="194"/>
                </a:cubicBezTo>
                <a:lnTo>
                  <a:pt x="1145" y="194"/>
                </a:lnTo>
                <a:cubicBezTo>
                  <a:pt x="1474" y="389"/>
                  <a:pt x="1584" y="816"/>
                  <a:pt x="1390" y="1145"/>
                </a:cubicBezTo>
                <a:lnTo>
                  <a:pt x="1390" y="1145"/>
                </a:lnTo>
                <a:cubicBezTo>
                  <a:pt x="1195" y="1475"/>
                  <a:pt x="769" y="1585"/>
                  <a:pt x="439" y="139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2979EE2B-86AA-8641-8CAA-9DF0817B4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6168" y="5115367"/>
            <a:ext cx="158680" cy="161420"/>
          </a:xfrm>
          <a:custGeom>
            <a:avLst/>
            <a:gdLst>
              <a:gd name="connsiteX0" fmla="*/ 137321 w 317360"/>
              <a:gd name="connsiteY0" fmla="*/ 0 h 322840"/>
              <a:gd name="connsiteX1" fmla="*/ 317360 w 317360"/>
              <a:gd name="connsiteY1" fmla="*/ 0 h 322840"/>
              <a:gd name="connsiteX2" fmla="*/ 317360 w 317360"/>
              <a:gd name="connsiteY2" fmla="*/ 322840 h 322840"/>
              <a:gd name="connsiteX3" fmla="*/ 137321 w 317360"/>
              <a:gd name="connsiteY3" fmla="*/ 322840 h 322840"/>
              <a:gd name="connsiteX4" fmla="*/ 0 w 317360"/>
              <a:gd name="connsiteY4" fmla="*/ 0 h 322840"/>
              <a:gd name="connsiteX5" fmla="*/ 119588 w 317360"/>
              <a:gd name="connsiteY5" fmla="*/ 0 h 322840"/>
              <a:gd name="connsiteX6" fmla="*/ 119588 w 317360"/>
              <a:gd name="connsiteY6" fmla="*/ 322840 h 322840"/>
              <a:gd name="connsiteX7" fmla="*/ 0 w 317360"/>
              <a:gd name="connsiteY7" fmla="*/ 322840 h 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60" h="322840">
                <a:moveTo>
                  <a:pt x="137321" y="0"/>
                </a:moveTo>
                <a:lnTo>
                  <a:pt x="317360" y="0"/>
                </a:lnTo>
                <a:lnTo>
                  <a:pt x="317360" y="322840"/>
                </a:lnTo>
                <a:lnTo>
                  <a:pt x="137321" y="322840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40"/>
                </a:lnTo>
                <a:lnTo>
                  <a:pt x="0" y="32284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0" name="Freeform 99">
            <a:extLst>
              <a:ext uri="{FF2B5EF4-FFF2-40B4-BE49-F238E27FC236}">
                <a16:creationId xmlns:a16="http://schemas.microsoft.com/office/drawing/2014/main" id="{CAF6306F-EB7A-9249-9685-63E5D7AFF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9689" y="5307624"/>
            <a:ext cx="158676" cy="161420"/>
          </a:xfrm>
          <a:custGeom>
            <a:avLst/>
            <a:gdLst>
              <a:gd name="connsiteX0" fmla="*/ 137321 w 317352"/>
              <a:gd name="connsiteY0" fmla="*/ 0 h 322840"/>
              <a:gd name="connsiteX1" fmla="*/ 317352 w 317352"/>
              <a:gd name="connsiteY1" fmla="*/ 0 h 322840"/>
              <a:gd name="connsiteX2" fmla="*/ 317352 w 317352"/>
              <a:gd name="connsiteY2" fmla="*/ 322840 h 322840"/>
              <a:gd name="connsiteX3" fmla="*/ 137321 w 317352"/>
              <a:gd name="connsiteY3" fmla="*/ 322840 h 322840"/>
              <a:gd name="connsiteX4" fmla="*/ 0 w 317352"/>
              <a:gd name="connsiteY4" fmla="*/ 0 h 322840"/>
              <a:gd name="connsiteX5" fmla="*/ 119588 w 317352"/>
              <a:gd name="connsiteY5" fmla="*/ 0 h 322840"/>
              <a:gd name="connsiteX6" fmla="*/ 119588 w 317352"/>
              <a:gd name="connsiteY6" fmla="*/ 322840 h 322840"/>
              <a:gd name="connsiteX7" fmla="*/ 0 w 317352"/>
              <a:gd name="connsiteY7" fmla="*/ 322840 h 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52" h="322840">
                <a:moveTo>
                  <a:pt x="137321" y="0"/>
                </a:moveTo>
                <a:lnTo>
                  <a:pt x="317352" y="0"/>
                </a:lnTo>
                <a:lnTo>
                  <a:pt x="317352" y="322840"/>
                </a:lnTo>
                <a:lnTo>
                  <a:pt x="137321" y="322840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40"/>
                </a:lnTo>
                <a:lnTo>
                  <a:pt x="0" y="32284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44DDA4FA-E3EC-5342-832E-D9EB6173D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2858" y="5499881"/>
            <a:ext cx="158682" cy="161420"/>
          </a:xfrm>
          <a:custGeom>
            <a:avLst/>
            <a:gdLst>
              <a:gd name="connsiteX0" fmla="*/ 137328 w 317364"/>
              <a:gd name="connsiteY0" fmla="*/ 0 h 322840"/>
              <a:gd name="connsiteX1" fmla="*/ 317364 w 317364"/>
              <a:gd name="connsiteY1" fmla="*/ 0 h 322840"/>
              <a:gd name="connsiteX2" fmla="*/ 317364 w 317364"/>
              <a:gd name="connsiteY2" fmla="*/ 322840 h 322840"/>
              <a:gd name="connsiteX3" fmla="*/ 137328 w 317364"/>
              <a:gd name="connsiteY3" fmla="*/ 322840 h 322840"/>
              <a:gd name="connsiteX4" fmla="*/ 0 w 317364"/>
              <a:gd name="connsiteY4" fmla="*/ 0 h 322840"/>
              <a:gd name="connsiteX5" fmla="*/ 119588 w 317364"/>
              <a:gd name="connsiteY5" fmla="*/ 0 h 322840"/>
              <a:gd name="connsiteX6" fmla="*/ 119588 w 317364"/>
              <a:gd name="connsiteY6" fmla="*/ 322840 h 322840"/>
              <a:gd name="connsiteX7" fmla="*/ 0 w 317364"/>
              <a:gd name="connsiteY7" fmla="*/ 322840 h 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64" h="322840">
                <a:moveTo>
                  <a:pt x="137328" y="0"/>
                </a:moveTo>
                <a:lnTo>
                  <a:pt x="317364" y="0"/>
                </a:lnTo>
                <a:lnTo>
                  <a:pt x="317364" y="322840"/>
                </a:lnTo>
                <a:lnTo>
                  <a:pt x="137328" y="322840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40"/>
                </a:lnTo>
                <a:lnTo>
                  <a:pt x="0" y="32284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4" name="Freeform 103">
            <a:extLst>
              <a:ext uri="{FF2B5EF4-FFF2-40B4-BE49-F238E27FC236}">
                <a16:creationId xmlns:a16="http://schemas.microsoft.com/office/drawing/2014/main" id="{B2B583B8-78FE-F64D-8487-7E86153BC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154" y="5692137"/>
            <a:ext cx="158676" cy="161422"/>
          </a:xfrm>
          <a:custGeom>
            <a:avLst/>
            <a:gdLst>
              <a:gd name="connsiteX0" fmla="*/ 137321 w 317352"/>
              <a:gd name="connsiteY0" fmla="*/ 0 h 322844"/>
              <a:gd name="connsiteX1" fmla="*/ 317352 w 317352"/>
              <a:gd name="connsiteY1" fmla="*/ 0 h 322844"/>
              <a:gd name="connsiteX2" fmla="*/ 317352 w 317352"/>
              <a:gd name="connsiteY2" fmla="*/ 322844 h 322844"/>
              <a:gd name="connsiteX3" fmla="*/ 137321 w 317352"/>
              <a:gd name="connsiteY3" fmla="*/ 322844 h 322844"/>
              <a:gd name="connsiteX4" fmla="*/ 0 w 317352"/>
              <a:gd name="connsiteY4" fmla="*/ 0 h 322844"/>
              <a:gd name="connsiteX5" fmla="*/ 119588 w 317352"/>
              <a:gd name="connsiteY5" fmla="*/ 0 h 322844"/>
              <a:gd name="connsiteX6" fmla="*/ 119588 w 317352"/>
              <a:gd name="connsiteY6" fmla="*/ 322844 h 322844"/>
              <a:gd name="connsiteX7" fmla="*/ 0 w 317352"/>
              <a:gd name="connsiteY7" fmla="*/ 322844 h 32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52" h="322844">
                <a:moveTo>
                  <a:pt x="137321" y="0"/>
                </a:moveTo>
                <a:lnTo>
                  <a:pt x="317352" y="0"/>
                </a:lnTo>
                <a:lnTo>
                  <a:pt x="317352" y="322844"/>
                </a:lnTo>
                <a:lnTo>
                  <a:pt x="137321" y="322844"/>
                </a:lnTo>
                <a:close/>
                <a:moveTo>
                  <a:pt x="0" y="0"/>
                </a:moveTo>
                <a:lnTo>
                  <a:pt x="119588" y="0"/>
                </a:lnTo>
                <a:lnTo>
                  <a:pt x="119588" y="322844"/>
                </a:lnTo>
                <a:lnTo>
                  <a:pt x="0" y="322844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6" name="Freeform 105">
            <a:extLst>
              <a:ext uri="{FF2B5EF4-FFF2-40B4-BE49-F238E27FC236}">
                <a16:creationId xmlns:a16="http://schemas.microsoft.com/office/drawing/2014/main" id="{41E71A9C-6E25-964E-B52D-49D2D0B4F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4009" y="5307624"/>
            <a:ext cx="158682" cy="161420"/>
          </a:xfrm>
          <a:custGeom>
            <a:avLst/>
            <a:gdLst>
              <a:gd name="connsiteX0" fmla="*/ 137327 w 317363"/>
              <a:gd name="connsiteY0" fmla="*/ 0 h 322840"/>
              <a:gd name="connsiteX1" fmla="*/ 317363 w 317363"/>
              <a:gd name="connsiteY1" fmla="*/ 0 h 322840"/>
              <a:gd name="connsiteX2" fmla="*/ 317363 w 317363"/>
              <a:gd name="connsiteY2" fmla="*/ 322840 h 322840"/>
              <a:gd name="connsiteX3" fmla="*/ 137327 w 317363"/>
              <a:gd name="connsiteY3" fmla="*/ 322840 h 322840"/>
              <a:gd name="connsiteX4" fmla="*/ 0 w 317363"/>
              <a:gd name="connsiteY4" fmla="*/ 0 h 322840"/>
              <a:gd name="connsiteX5" fmla="*/ 119575 w 317363"/>
              <a:gd name="connsiteY5" fmla="*/ 0 h 322840"/>
              <a:gd name="connsiteX6" fmla="*/ 119575 w 317363"/>
              <a:gd name="connsiteY6" fmla="*/ 322840 h 322840"/>
              <a:gd name="connsiteX7" fmla="*/ 0 w 317363"/>
              <a:gd name="connsiteY7" fmla="*/ 322840 h 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63" h="322840">
                <a:moveTo>
                  <a:pt x="137327" y="0"/>
                </a:moveTo>
                <a:lnTo>
                  <a:pt x="317363" y="0"/>
                </a:lnTo>
                <a:lnTo>
                  <a:pt x="317363" y="322840"/>
                </a:lnTo>
                <a:lnTo>
                  <a:pt x="137327" y="322840"/>
                </a:lnTo>
                <a:close/>
                <a:moveTo>
                  <a:pt x="0" y="0"/>
                </a:moveTo>
                <a:lnTo>
                  <a:pt x="119575" y="0"/>
                </a:lnTo>
                <a:lnTo>
                  <a:pt x="119575" y="322840"/>
                </a:lnTo>
                <a:lnTo>
                  <a:pt x="0" y="32284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08" name="Freeform 107">
            <a:extLst>
              <a:ext uri="{FF2B5EF4-FFF2-40B4-BE49-F238E27FC236}">
                <a16:creationId xmlns:a16="http://schemas.microsoft.com/office/drawing/2014/main" id="{5DCF08F7-8F5E-A34E-ABB8-EF96DF256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499" y="5499881"/>
            <a:ext cx="158680" cy="161420"/>
          </a:xfrm>
          <a:custGeom>
            <a:avLst/>
            <a:gdLst>
              <a:gd name="connsiteX0" fmla="*/ 137321 w 317360"/>
              <a:gd name="connsiteY0" fmla="*/ 0 h 322840"/>
              <a:gd name="connsiteX1" fmla="*/ 317360 w 317360"/>
              <a:gd name="connsiteY1" fmla="*/ 0 h 322840"/>
              <a:gd name="connsiteX2" fmla="*/ 317360 w 317360"/>
              <a:gd name="connsiteY2" fmla="*/ 322840 h 322840"/>
              <a:gd name="connsiteX3" fmla="*/ 137321 w 317360"/>
              <a:gd name="connsiteY3" fmla="*/ 322840 h 322840"/>
              <a:gd name="connsiteX4" fmla="*/ 0 w 317360"/>
              <a:gd name="connsiteY4" fmla="*/ 0 h 322840"/>
              <a:gd name="connsiteX5" fmla="*/ 119575 w 317360"/>
              <a:gd name="connsiteY5" fmla="*/ 0 h 322840"/>
              <a:gd name="connsiteX6" fmla="*/ 119575 w 317360"/>
              <a:gd name="connsiteY6" fmla="*/ 322840 h 322840"/>
              <a:gd name="connsiteX7" fmla="*/ 0 w 317360"/>
              <a:gd name="connsiteY7" fmla="*/ 322840 h 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60" h="322840">
                <a:moveTo>
                  <a:pt x="137321" y="0"/>
                </a:moveTo>
                <a:lnTo>
                  <a:pt x="317360" y="0"/>
                </a:lnTo>
                <a:lnTo>
                  <a:pt x="317360" y="322840"/>
                </a:lnTo>
                <a:lnTo>
                  <a:pt x="137321" y="322840"/>
                </a:lnTo>
                <a:close/>
                <a:moveTo>
                  <a:pt x="0" y="0"/>
                </a:moveTo>
                <a:lnTo>
                  <a:pt x="119575" y="0"/>
                </a:lnTo>
                <a:lnTo>
                  <a:pt x="119575" y="322840"/>
                </a:lnTo>
                <a:lnTo>
                  <a:pt x="0" y="32284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110" name="Freeform 109">
            <a:extLst>
              <a:ext uri="{FF2B5EF4-FFF2-40B4-BE49-F238E27FC236}">
                <a16:creationId xmlns:a16="http://schemas.microsoft.com/office/drawing/2014/main" id="{EEDB9395-6991-7E45-B88C-D8B667CBA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710" y="5692137"/>
            <a:ext cx="155930" cy="161422"/>
          </a:xfrm>
          <a:custGeom>
            <a:avLst/>
            <a:gdLst>
              <a:gd name="connsiteX0" fmla="*/ 131829 w 311859"/>
              <a:gd name="connsiteY0" fmla="*/ 0 h 322844"/>
              <a:gd name="connsiteX1" fmla="*/ 311859 w 311859"/>
              <a:gd name="connsiteY1" fmla="*/ 0 h 322844"/>
              <a:gd name="connsiteX2" fmla="*/ 311859 w 311859"/>
              <a:gd name="connsiteY2" fmla="*/ 322844 h 322844"/>
              <a:gd name="connsiteX3" fmla="*/ 131829 w 311859"/>
              <a:gd name="connsiteY3" fmla="*/ 322844 h 322844"/>
              <a:gd name="connsiteX4" fmla="*/ 0 w 311859"/>
              <a:gd name="connsiteY4" fmla="*/ 0 h 322844"/>
              <a:gd name="connsiteX5" fmla="*/ 119575 w 311859"/>
              <a:gd name="connsiteY5" fmla="*/ 0 h 322844"/>
              <a:gd name="connsiteX6" fmla="*/ 119575 w 311859"/>
              <a:gd name="connsiteY6" fmla="*/ 322844 h 322844"/>
              <a:gd name="connsiteX7" fmla="*/ 0 w 311859"/>
              <a:gd name="connsiteY7" fmla="*/ 322844 h 32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859" h="322844">
                <a:moveTo>
                  <a:pt x="131829" y="0"/>
                </a:moveTo>
                <a:lnTo>
                  <a:pt x="311859" y="0"/>
                </a:lnTo>
                <a:lnTo>
                  <a:pt x="311859" y="322844"/>
                </a:lnTo>
                <a:lnTo>
                  <a:pt x="131829" y="322844"/>
                </a:lnTo>
                <a:close/>
                <a:moveTo>
                  <a:pt x="0" y="0"/>
                </a:moveTo>
                <a:lnTo>
                  <a:pt x="119575" y="0"/>
                </a:lnTo>
                <a:lnTo>
                  <a:pt x="119575" y="322844"/>
                </a:lnTo>
                <a:lnTo>
                  <a:pt x="0" y="322844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DM Sa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305EE1-3ACA-FA49-B2F2-4C0DFFE7F3F6}"/>
              </a:ext>
            </a:extLst>
          </p:cNvPr>
          <p:cNvSpPr txBox="1"/>
          <p:nvPr/>
        </p:nvSpPr>
        <p:spPr>
          <a:xfrm>
            <a:off x="6694739" y="2207214"/>
            <a:ext cx="4783193" cy="34540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4400" b="1" u="sng" spc="-145" dirty="0">
                <a:solidFill>
                  <a:schemeClr val="tx2"/>
                </a:solidFill>
                <a:latin typeface="DM Sans" pitchFamily="2" charset="77"/>
              </a:rPr>
              <a:t>USE CASE</a:t>
            </a:r>
          </a:p>
          <a:p>
            <a:pPr algn="ctr">
              <a:lnSpc>
                <a:spcPts val="4440"/>
              </a:lnSpc>
            </a:pPr>
            <a:endParaRPr lang="en-US" sz="4400" b="1" spc="-145" dirty="0">
              <a:solidFill>
                <a:schemeClr val="tx2"/>
              </a:solidFill>
              <a:latin typeface="DM Sans" pitchFamily="2" charset="77"/>
            </a:endParaRPr>
          </a:p>
          <a:p>
            <a:pPr algn="ctr">
              <a:lnSpc>
                <a:spcPts val="4440"/>
              </a:lnSpc>
            </a:pPr>
            <a:r>
              <a:rPr lang="en-US" sz="3200" b="1" spc="-145" dirty="0">
                <a:solidFill>
                  <a:schemeClr val="tx2"/>
                </a:solidFill>
                <a:latin typeface="DM Sans" pitchFamily="2" charset="77"/>
              </a:rPr>
              <a:t>Four Ads Are Delivered Sequentially from </a:t>
            </a:r>
          </a:p>
          <a:p>
            <a:pPr algn="ctr">
              <a:lnSpc>
                <a:spcPts val="4440"/>
              </a:lnSpc>
            </a:pPr>
            <a:r>
              <a:rPr lang="en-US" sz="3200" b="1" spc="-145" dirty="0">
                <a:solidFill>
                  <a:srgbClr val="FF0000"/>
                </a:solidFill>
                <a:latin typeface="DM Sans" pitchFamily="2" charset="77"/>
              </a:rPr>
              <a:t>M&amp;Ms </a:t>
            </a:r>
            <a:r>
              <a:rPr lang="en-US" sz="3200" b="1" spc="-145" dirty="0">
                <a:solidFill>
                  <a:schemeClr val="tx2"/>
                </a:solidFill>
                <a:latin typeface="DM Sans" pitchFamily="2" charset="77"/>
              </a:rPr>
              <a:t>to the Targeted User</a:t>
            </a:r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ADAF2DA9-FEB6-3447-81F6-3ECEE488B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43" y="355375"/>
            <a:ext cx="4499610" cy="1362806"/>
          </a:xfrm>
          <a:prstGeom prst="rect">
            <a:avLst/>
          </a:prstGeom>
        </p:spPr>
      </p:pic>
      <p:pic>
        <p:nvPicPr>
          <p:cNvPr id="63" name="Google Shape;206;p30">
            <a:extLst>
              <a:ext uri="{FF2B5EF4-FFF2-40B4-BE49-F238E27FC236}">
                <a16:creationId xmlns:a16="http://schemas.microsoft.com/office/drawing/2014/main" id="{4E54ADE9-6249-B542-900B-1846C9E089E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01853" y="6084209"/>
            <a:ext cx="707083" cy="707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FEDEF96D-43D8-1580-2E5F-3A5152DE3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040" y="2622415"/>
            <a:ext cx="3648076" cy="306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04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/>
          <p:nvPr/>
        </p:nvSpPr>
        <p:spPr>
          <a:xfrm flipH="1">
            <a:off x="2178144" y="4766820"/>
            <a:ext cx="2575329" cy="1583988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B7832B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180" name="Google Shape;180;p30"/>
          <p:cNvSpPr/>
          <p:nvPr/>
        </p:nvSpPr>
        <p:spPr>
          <a:xfrm>
            <a:off x="4967908" y="1596711"/>
            <a:ext cx="2061545" cy="1627335"/>
          </a:xfrm>
          <a:custGeom>
            <a:avLst/>
            <a:gdLst/>
            <a:ahLst/>
            <a:cxnLst/>
            <a:rect l="l" t="t" r="r" b="b"/>
            <a:pathLst>
              <a:path w="109259" h="75499" extrusionOk="0">
                <a:moveTo>
                  <a:pt x="3167" y="0"/>
                </a:moveTo>
                <a:cubicBezTo>
                  <a:pt x="1426" y="0"/>
                  <a:pt x="0" y="1425"/>
                  <a:pt x="0" y="3167"/>
                </a:cubicBezTo>
                <a:lnTo>
                  <a:pt x="0" y="72332"/>
                </a:lnTo>
                <a:cubicBezTo>
                  <a:pt x="0" y="74074"/>
                  <a:pt x="1426" y="75499"/>
                  <a:pt x="3167" y="75499"/>
                </a:cubicBezTo>
                <a:lnTo>
                  <a:pt x="106092" y="75499"/>
                </a:lnTo>
                <a:cubicBezTo>
                  <a:pt x="107834" y="75499"/>
                  <a:pt x="109259" y="74074"/>
                  <a:pt x="109259" y="72332"/>
                </a:cubicBezTo>
                <a:lnTo>
                  <a:pt x="109259" y="3167"/>
                </a:lnTo>
                <a:cubicBezTo>
                  <a:pt x="109259" y="1425"/>
                  <a:pt x="107834" y="0"/>
                  <a:pt x="10609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185" name="Google Shape;185;p30"/>
          <p:cNvSpPr/>
          <p:nvPr/>
        </p:nvSpPr>
        <p:spPr>
          <a:xfrm>
            <a:off x="5784889" y="3424567"/>
            <a:ext cx="491202" cy="34854"/>
          </a:xfrm>
          <a:custGeom>
            <a:avLst/>
            <a:gdLst/>
            <a:ahLst/>
            <a:cxnLst/>
            <a:rect l="l" t="t" r="r" b="b"/>
            <a:pathLst>
              <a:path w="26033" h="1617" extrusionOk="0">
                <a:moveTo>
                  <a:pt x="1" y="1"/>
                </a:moveTo>
                <a:lnTo>
                  <a:pt x="1" y="1616"/>
                </a:lnTo>
                <a:lnTo>
                  <a:pt x="26033" y="1616"/>
                </a:lnTo>
                <a:lnTo>
                  <a:pt x="260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188" name="Google Shape;188;p30"/>
          <p:cNvSpPr/>
          <p:nvPr/>
        </p:nvSpPr>
        <p:spPr>
          <a:xfrm>
            <a:off x="3229044" y="2791935"/>
            <a:ext cx="1723170" cy="1196175"/>
          </a:xfrm>
          <a:custGeom>
            <a:avLst/>
            <a:gdLst/>
            <a:ahLst/>
            <a:cxnLst/>
            <a:rect l="l" t="t" r="r" b="b"/>
            <a:pathLst>
              <a:path w="40284" h="27964" extrusionOk="0">
                <a:moveTo>
                  <a:pt x="21061" y="0"/>
                </a:moveTo>
                <a:cubicBezTo>
                  <a:pt x="20776" y="0"/>
                  <a:pt x="20522" y="222"/>
                  <a:pt x="20522" y="538"/>
                </a:cubicBezTo>
                <a:lnTo>
                  <a:pt x="20522" y="26887"/>
                </a:lnTo>
                <a:lnTo>
                  <a:pt x="539" y="26887"/>
                </a:lnTo>
                <a:cubicBezTo>
                  <a:pt x="254" y="26887"/>
                  <a:pt x="1" y="27140"/>
                  <a:pt x="1" y="27425"/>
                </a:cubicBezTo>
                <a:cubicBezTo>
                  <a:pt x="1" y="27742"/>
                  <a:pt x="254" y="27964"/>
                  <a:pt x="539" y="27964"/>
                </a:cubicBezTo>
                <a:lnTo>
                  <a:pt x="21061" y="27964"/>
                </a:lnTo>
                <a:cubicBezTo>
                  <a:pt x="21377" y="27964"/>
                  <a:pt x="21631" y="27742"/>
                  <a:pt x="21631" y="27425"/>
                </a:cubicBezTo>
                <a:lnTo>
                  <a:pt x="21631" y="1077"/>
                </a:lnTo>
                <a:lnTo>
                  <a:pt x="39745" y="1077"/>
                </a:lnTo>
                <a:cubicBezTo>
                  <a:pt x="40062" y="1077"/>
                  <a:pt x="40284" y="823"/>
                  <a:pt x="40284" y="538"/>
                </a:cubicBezTo>
                <a:cubicBezTo>
                  <a:pt x="40284" y="222"/>
                  <a:pt x="40062" y="0"/>
                  <a:pt x="39745" y="0"/>
                </a:cubicBezTo>
                <a:close/>
              </a:path>
            </a:pathLst>
          </a:custGeom>
          <a:solidFill>
            <a:srgbClr val="B7832B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187" name="Google Shape;187;p30"/>
          <p:cNvSpPr txBox="1"/>
          <p:nvPr/>
        </p:nvSpPr>
        <p:spPr>
          <a:xfrm>
            <a:off x="1588" y="120887"/>
            <a:ext cx="12188825" cy="1189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ctr"/>
            <a:r>
              <a:rPr lang="en" sz="4266" dirty="0">
                <a:solidFill>
                  <a:srgbClr val="B7832B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Viewability-as-a-Service™</a:t>
            </a:r>
          </a:p>
          <a:p>
            <a:pPr algn="ctr"/>
            <a:r>
              <a:rPr lang="en" sz="4266" u="sng" dirty="0">
                <a:latin typeface="Fira Sans Medium"/>
                <a:ea typeface="Fira Sans Medium"/>
                <a:cs typeface="Fira Sans Medium"/>
                <a:sym typeface="Fira Sans Medium"/>
              </a:rPr>
              <a:t>M&amp;Ms</a:t>
            </a:r>
            <a:endParaRPr sz="4266" u="sng" dirty="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90" name="Google Shape;190;p30"/>
          <p:cNvSpPr/>
          <p:nvPr/>
        </p:nvSpPr>
        <p:spPr>
          <a:xfrm>
            <a:off x="7065596" y="2789903"/>
            <a:ext cx="1723170" cy="1200238"/>
          </a:xfrm>
          <a:custGeom>
            <a:avLst/>
            <a:gdLst/>
            <a:ahLst/>
            <a:cxnLst/>
            <a:rect l="l" t="t" r="r" b="b"/>
            <a:pathLst>
              <a:path w="40284" h="28059" extrusionOk="0">
                <a:moveTo>
                  <a:pt x="539" y="0"/>
                </a:moveTo>
                <a:cubicBezTo>
                  <a:pt x="254" y="0"/>
                  <a:pt x="1" y="253"/>
                  <a:pt x="1" y="570"/>
                </a:cubicBezTo>
                <a:cubicBezTo>
                  <a:pt x="1" y="855"/>
                  <a:pt x="254" y="1108"/>
                  <a:pt x="539" y="1108"/>
                </a:cubicBezTo>
                <a:lnTo>
                  <a:pt x="20522" y="1108"/>
                </a:lnTo>
                <a:lnTo>
                  <a:pt x="20522" y="27489"/>
                </a:lnTo>
                <a:cubicBezTo>
                  <a:pt x="20522" y="27805"/>
                  <a:pt x="20776" y="28059"/>
                  <a:pt x="21061" y="28059"/>
                </a:cubicBezTo>
                <a:lnTo>
                  <a:pt x="39745" y="28059"/>
                </a:lnTo>
                <a:cubicBezTo>
                  <a:pt x="40062" y="28059"/>
                  <a:pt x="40284" y="27805"/>
                  <a:pt x="40284" y="27489"/>
                </a:cubicBezTo>
                <a:cubicBezTo>
                  <a:pt x="40284" y="27204"/>
                  <a:pt x="40062" y="26950"/>
                  <a:pt x="39745" y="26950"/>
                </a:cubicBezTo>
                <a:lnTo>
                  <a:pt x="21631" y="26950"/>
                </a:lnTo>
                <a:lnTo>
                  <a:pt x="21631" y="570"/>
                </a:lnTo>
                <a:cubicBezTo>
                  <a:pt x="21631" y="253"/>
                  <a:pt x="21377" y="0"/>
                  <a:pt x="21061" y="0"/>
                </a:cubicBezTo>
                <a:close/>
              </a:path>
            </a:pathLst>
          </a:custGeom>
          <a:solidFill>
            <a:srgbClr val="B7832B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191" name="Google Shape;191;p30"/>
          <p:cNvSpPr/>
          <p:nvPr/>
        </p:nvSpPr>
        <p:spPr>
          <a:xfrm>
            <a:off x="8788749" y="3598525"/>
            <a:ext cx="2881448" cy="1045617"/>
          </a:xfrm>
          <a:custGeom>
            <a:avLst/>
            <a:gdLst/>
            <a:ahLst/>
            <a:cxnLst/>
            <a:rect l="l" t="t" r="r" b="b"/>
            <a:pathLst>
              <a:path w="107961" h="21726" extrusionOk="0">
                <a:moveTo>
                  <a:pt x="10863" y="1"/>
                </a:moveTo>
                <a:cubicBezTo>
                  <a:pt x="4877" y="1"/>
                  <a:pt x="0" y="4878"/>
                  <a:pt x="0" y="10863"/>
                </a:cubicBezTo>
                <a:cubicBezTo>
                  <a:pt x="0" y="16849"/>
                  <a:pt x="4877" y="21726"/>
                  <a:pt x="10863" y="21726"/>
                </a:cubicBezTo>
                <a:lnTo>
                  <a:pt x="107960" y="21726"/>
                </a:lnTo>
                <a:lnTo>
                  <a:pt x="107960" y="1"/>
                </a:lnTo>
                <a:close/>
              </a:path>
            </a:pathLst>
          </a:custGeom>
          <a:solidFill>
            <a:srgbClr val="EFEFEF"/>
          </a:solidFill>
          <a:ln w="10300" cap="flat" cmpd="sng">
            <a:solidFill>
              <a:srgbClr val="C4C4C4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192" name="Google Shape;192;p30"/>
          <p:cNvSpPr/>
          <p:nvPr/>
        </p:nvSpPr>
        <p:spPr>
          <a:xfrm>
            <a:off x="4557968" y="5515275"/>
            <a:ext cx="2881448" cy="1200233"/>
          </a:xfrm>
          <a:custGeom>
            <a:avLst/>
            <a:gdLst/>
            <a:ahLst/>
            <a:cxnLst/>
            <a:rect l="l" t="t" r="r" b="b"/>
            <a:pathLst>
              <a:path w="107961" h="21694" extrusionOk="0">
                <a:moveTo>
                  <a:pt x="10863" y="0"/>
                </a:moveTo>
                <a:cubicBezTo>
                  <a:pt x="4877" y="0"/>
                  <a:pt x="0" y="4846"/>
                  <a:pt x="0" y="10863"/>
                </a:cubicBezTo>
                <a:cubicBezTo>
                  <a:pt x="0" y="16848"/>
                  <a:pt x="4877" y="21694"/>
                  <a:pt x="10863" y="21694"/>
                </a:cubicBezTo>
                <a:lnTo>
                  <a:pt x="107960" y="21694"/>
                </a:lnTo>
                <a:lnTo>
                  <a:pt x="107960" y="0"/>
                </a:lnTo>
                <a:close/>
              </a:path>
            </a:pathLst>
          </a:custGeom>
          <a:solidFill>
            <a:srgbClr val="EFEFEF"/>
          </a:solidFill>
          <a:ln w="10300" cap="flat" cmpd="sng">
            <a:solidFill>
              <a:srgbClr val="C4C4C4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193" name="Google Shape;193;p30"/>
          <p:cNvSpPr/>
          <p:nvPr/>
        </p:nvSpPr>
        <p:spPr>
          <a:xfrm rot="10800000">
            <a:off x="521802" y="3688403"/>
            <a:ext cx="2765241" cy="1045644"/>
          </a:xfrm>
          <a:custGeom>
            <a:avLst/>
            <a:gdLst/>
            <a:ahLst/>
            <a:cxnLst/>
            <a:rect l="l" t="t" r="r" b="b"/>
            <a:pathLst>
              <a:path w="107961" h="21695" extrusionOk="0">
                <a:moveTo>
                  <a:pt x="10863" y="1"/>
                </a:moveTo>
                <a:cubicBezTo>
                  <a:pt x="4877" y="1"/>
                  <a:pt x="0" y="4846"/>
                  <a:pt x="0" y="10832"/>
                </a:cubicBezTo>
                <a:cubicBezTo>
                  <a:pt x="0" y="16849"/>
                  <a:pt x="4877" y="21694"/>
                  <a:pt x="10863" y="21694"/>
                </a:cubicBezTo>
                <a:lnTo>
                  <a:pt x="107960" y="21694"/>
                </a:lnTo>
                <a:lnTo>
                  <a:pt x="107960" y="1"/>
                </a:lnTo>
                <a:close/>
              </a:path>
            </a:pathLst>
          </a:custGeom>
          <a:solidFill>
            <a:srgbClr val="EFEFEF"/>
          </a:solidFill>
          <a:ln w="10300" cap="flat" cmpd="sng">
            <a:solidFill>
              <a:srgbClr val="C4C4C4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194" name="Google Shape;194;p30"/>
          <p:cNvSpPr txBox="1"/>
          <p:nvPr/>
        </p:nvSpPr>
        <p:spPr>
          <a:xfrm>
            <a:off x="9034184" y="3745550"/>
            <a:ext cx="2758144" cy="701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r"/>
            <a:r>
              <a:rPr lang="en-US" sz="1400" b="1" dirty="0">
                <a:latin typeface="Fira Sans"/>
                <a:ea typeface="Fira Sans"/>
                <a:cs typeface="Fira Sans"/>
                <a:sym typeface="Fira Sans"/>
              </a:rPr>
              <a:t>Duration Media Measures Pixels and In-View Time and Pings </a:t>
            </a:r>
            <a:r>
              <a:rPr lang="en-US" sz="1400" b="1" dirty="0">
                <a:solidFill>
                  <a:srgbClr val="FF0000"/>
                </a:solidFill>
                <a:latin typeface="Fira Sans"/>
                <a:ea typeface="Fira Sans"/>
                <a:cs typeface="Fira Sans"/>
                <a:sym typeface="Fira Sans"/>
              </a:rPr>
              <a:t>SSP </a:t>
            </a:r>
            <a:r>
              <a:rPr lang="en-US" sz="1400" b="1" dirty="0">
                <a:latin typeface="Fira Sans"/>
                <a:ea typeface="Fira Sans"/>
                <a:cs typeface="Fira Sans"/>
                <a:sym typeface="Fira Sans"/>
              </a:rPr>
              <a:t>to Execute PMP</a:t>
            </a:r>
            <a:endParaRPr lang="en-US" sz="1400" b="1" dirty="0">
              <a:solidFill>
                <a:srgbClr val="FF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5" name="Google Shape;195;p30"/>
          <p:cNvSpPr txBox="1"/>
          <p:nvPr/>
        </p:nvSpPr>
        <p:spPr>
          <a:xfrm>
            <a:off x="5384798" y="5664507"/>
            <a:ext cx="2132083" cy="849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400" b="1" dirty="0">
                <a:solidFill>
                  <a:srgbClr val="FF0000"/>
                </a:solidFill>
                <a:latin typeface="Fira Sans"/>
                <a:ea typeface="Fira Sans"/>
                <a:cs typeface="Fira Sans"/>
                <a:sym typeface="Fira Sans"/>
              </a:rPr>
              <a:t>PMP</a:t>
            </a:r>
            <a:r>
              <a:rPr lang="en" sz="1400" b="1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Deal Negotiated With</a:t>
            </a:r>
          </a:p>
          <a:p>
            <a:pPr algn="ctr">
              <a:lnSpc>
                <a:spcPct val="115000"/>
              </a:lnSpc>
            </a:pPr>
            <a:r>
              <a:rPr lang="en" sz="1400" b="1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The Publisher</a:t>
            </a:r>
            <a:endParaRPr sz="1400" b="1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6" name="Google Shape;196;p30"/>
          <p:cNvSpPr txBox="1"/>
          <p:nvPr/>
        </p:nvSpPr>
        <p:spPr>
          <a:xfrm>
            <a:off x="1131427" y="3897906"/>
            <a:ext cx="1924126" cy="62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ctr"/>
            <a:r>
              <a:rPr lang="en" sz="1600" b="1" dirty="0">
                <a:solidFill>
                  <a:srgbClr val="FF0000"/>
                </a:solidFill>
                <a:latin typeface="Fira Sans"/>
                <a:ea typeface="Fira Sans"/>
                <a:cs typeface="Fira Sans"/>
                <a:sym typeface="Fira Sans"/>
              </a:rPr>
              <a:t>SSP </a:t>
            </a:r>
            <a:r>
              <a:rPr lang="en" sz="1600" b="1" dirty="0">
                <a:latin typeface="Fira Sans"/>
                <a:ea typeface="Fira Sans"/>
                <a:cs typeface="Fira Sans"/>
                <a:sym typeface="Fira Sans"/>
              </a:rPr>
              <a:t>Delivers Ad to Targeted User Via Open Market</a:t>
            </a:r>
            <a:endParaRPr sz="1600" b="1" dirty="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8" name="Google Shape;198;p30"/>
          <p:cNvSpPr/>
          <p:nvPr/>
        </p:nvSpPr>
        <p:spPr>
          <a:xfrm>
            <a:off x="3470490" y="3250412"/>
            <a:ext cx="274041" cy="482933"/>
          </a:xfrm>
          <a:custGeom>
            <a:avLst/>
            <a:gdLst/>
            <a:ahLst/>
            <a:cxnLst/>
            <a:rect l="l" t="t" r="r" b="b"/>
            <a:pathLst>
              <a:path w="6398" h="11275" extrusionOk="0">
                <a:moveTo>
                  <a:pt x="2724" y="2439"/>
                </a:moveTo>
                <a:lnTo>
                  <a:pt x="2724" y="4529"/>
                </a:lnTo>
                <a:cubicBezTo>
                  <a:pt x="2312" y="4371"/>
                  <a:pt x="2027" y="4181"/>
                  <a:pt x="1869" y="4022"/>
                </a:cubicBezTo>
                <a:cubicBezTo>
                  <a:pt x="1711" y="3864"/>
                  <a:pt x="1616" y="3642"/>
                  <a:pt x="1616" y="3389"/>
                </a:cubicBezTo>
                <a:cubicBezTo>
                  <a:pt x="1616" y="3136"/>
                  <a:pt x="1711" y="2914"/>
                  <a:pt x="1901" y="2756"/>
                </a:cubicBezTo>
                <a:cubicBezTo>
                  <a:pt x="2091" y="2597"/>
                  <a:pt x="2376" y="2471"/>
                  <a:pt x="2724" y="2439"/>
                </a:cubicBezTo>
                <a:close/>
                <a:moveTo>
                  <a:pt x="3642" y="6398"/>
                </a:moveTo>
                <a:cubicBezTo>
                  <a:pt x="4054" y="6556"/>
                  <a:pt x="4371" y="6714"/>
                  <a:pt x="4529" y="6873"/>
                </a:cubicBezTo>
                <a:cubicBezTo>
                  <a:pt x="4719" y="7063"/>
                  <a:pt x="4814" y="7253"/>
                  <a:pt x="4814" y="7538"/>
                </a:cubicBezTo>
                <a:cubicBezTo>
                  <a:pt x="4814" y="8076"/>
                  <a:pt x="4434" y="8424"/>
                  <a:pt x="3642" y="8551"/>
                </a:cubicBezTo>
                <a:lnTo>
                  <a:pt x="3642" y="6398"/>
                </a:lnTo>
                <a:close/>
                <a:moveTo>
                  <a:pt x="2724" y="1"/>
                </a:moveTo>
                <a:lnTo>
                  <a:pt x="2724" y="1141"/>
                </a:lnTo>
                <a:cubicBezTo>
                  <a:pt x="1901" y="1236"/>
                  <a:pt x="1236" y="1457"/>
                  <a:pt x="761" y="1869"/>
                </a:cubicBezTo>
                <a:cubicBezTo>
                  <a:pt x="285" y="2281"/>
                  <a:pt x="32" y="2787"/>
                  <a:pt x="32" y="3389"/>
                </a:cubicBezTo>
                <a:cubicBezTo>
                  <a:pt x="32" y="3991"/>
                  <a:pt x="222" y="4466"/>
                  <a:pt x="570" y="4846"/>
                </a:cubicBezTo>
                <a:cubicBezTo>
                  <a:pt x="887" y="5258"/>
                  <a:pt x="1426" y="5574"/>
                  <a:pt x="2154" y="5859"/>
                </a:cubicBezTo>
                <a:lnTo>
                  <a:pt x="2724" y="6081"/>
                </a:lnTo>
                <a:lnTo>
                  <a:pt x="2724" y="8614"/>
                </a:lnTo>
                <a:cubicBezTo>
                  <a:pt x="2312" y="8614"/>
                  <a:pt x="1869" y="8519"/>
                  <a:pt x="1362" y="8393"/>
                </a:cubicBezTo>
                <a:cubicBezTo>
                  <a:pt x="824" y="8266"/>
                  <a:pt x="380" y="8108"/>
                  <a:pt x="0" y="7918"/>
                </a:cubicBezTo>
                <a:lnTo>
                  <a:pt x="0" y="9343"/>
                </a:lnTo>
                <a:cubicBezTo>
                  <a:pt x="697" y="9660"/>
                  <a:pt x="1616" y="9850"/>
                  <a:pt x="2724" y="9850"/>
                </a:cubicBezTo>
                <a:lnTo>
                  <a:pt x="2724" y="11275"/>
                </a:lnTo>
                <a:lnTo>
                  <a:pt x="3642" y="11275"/>
                </a:lnTo>
                <a:lnTo>
                  <a:pt x="3642" y="9818"/>
                </a:lnTo>
                <a:cubicBezTo>
                  <a:pt x="4529" y="9723"/>
                  <a:pt x="5226" y="9470"/>
                  <a:pt x="5701" y="9026"/>
                </a:cubicBezTo>
                <a:cubicBezTo>
                  <a:pt x="6176" y="8614"/>
                  <a:pt x="6398" y="8076"/>
                  <a:pt x="6398" y="7411"/>
                </a:cubicBezTo>
                <a:cubicBezTo>
                  <a:pt x="6398" y="6904"/>
                  <a:pt x="6239" y="6461"/>
                  <a:pt x="5923" y="6081"/>
                </a:cubicBezTo>
                <a:cubicBezTo>
                  <a:pt x="5574" y="5733"/>
                  <a:pt x="5004" y="5384"/>
                  <a:pt x="4149" y="5068"/>
                </a:cubicBezTo>
                <a:lnTo>
                  <a:pt x="3642" y="4846"/>
                </a:lnTo>
                <a:lnTo>
                  <a:pt x="3642" y="2407"/>
                </a:lnTo>
                <a:cubicBezTo>
                  <a:pt x="4339" y="2471"/>
                  <a:pt x="5036" y="2629"/>
                  <a:pt x="5733" y="2914"/>
                </a:cubicBezTo>
                <a:lnTo>
                  <a:pt x="6239" y="1679"/>
                </a:lnTo>
                <a:cubicBezTo>
                  <a:pt x="5416" y="1331"/>
                  <a:pt x="4529" y="1141"/>
                  <a:pt x="3642" y="1109"/>
                </a:cubicBezTo>
                <a:lnTo>
                  <a:pt x="364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pic>
        <p:nvPicPr>
          <p:cNvPr id="200" name="Google Shape;20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196" y="3941527"/>
            <a:ext cx="705574" cy="62691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0"/>
          <p:cNvSpPr/>
          <p:nvPr/>
        </p:nvSpPr>
        <p:spPr>
          <a:xfrm>
            <a:off x="8327083" y="3262617"/>
            <a:ext cx="274041" cy="482933"/>
          </a:xfrm>
          <a:custGeom>
            <a:avLst/>
            <a:gdLst/>
            <a:ahLst/>
            <a:cxnLst/>
            <a:rect l="l" t="t" r="r" b="b"/>
            <a:pathLst>
              <a:path w="6398" h="11275" extrusionOk="0">
                <a:moveTo>
                  <a:pt x="2724" y="2439"/>
                </a:moveTo>
                <a:lnTo>
                  <a:pt x="2724" y="4529"/>
                </a:lnTo>
                <a:cubicBezTo>
                  <a:pt x="2312" y="4371"/>
                  <a:pt x="2027" y="4181"/>
                  <a:pt x="1869" y="4022"/>
                </a:cubicBezTo>
                <a:cubicBezTo>
                  <a:pt x="1711" y="3864"/>
                  <a:pt x="1616" y="3642"/>
                  <a:pt x="1616" y="3389"/>
                </a:cubicBezTo>
                <a:cubicBezTo>
                  <a:pt x="1616" y="3136"/>
                  <a:pt x="1711" y="2914"/>
                  <a:pt x="1901" y="2756"/>
                </a:cubicBezTo>
                <a:cubicBezTo>
                  <a:pt x="2091" y="2597"/>
                  <a:pt x="2376" y="2471"/>
                  <a:pt x="2724" y="2439"/>
                </a:cubicBezTo>
                <a:close/>
                <a:moveTo>
                  <a:pt x="3642" y="6398"/>
                </a:moveTo>
                <a:cubicBezTo>
                  <a:pt x="4054" y="6556"/>
                  <a:pt x="4371" y="6714"/>
                  <a:pt x="4529" y="6873"/>
                </a:cubicBezTo>
                <a:cubicBezTo>
                  <a:pt x="4719" y="7063"/>
                  <a:pt x="4814" y="7253"/>
                  <a:pt x="4814" y="7538"/>
                </a:cubicBezTo>
                <a:cubicBezTo>
                  <a:pt x="4814" y="8076"/>
                  <a:pt x="4434" y="8424"/>
                  <a:pt x="3642" y="8551"/>
                </a:cubicBezTo>
                <a:lnTo>
                  <a:pt x="3642" y="6398"/>
                </a:lnTo>
                <a:close/>
                <a:moveTo>
                  <a:pt x="2724" y="1"/>
                </a:moveTo>
                <a:lnTo>
                  <a:pt x="2724" y="1141"/>
                </a:lnTo>
                <a:cubicBezTo>
                  <a:pt x="1901" y="1236"/>
                  <a:pt x="1236" y="1457"/>
                  <a:pt x="761" y="1869"/>
                </a:cubicBezTo>
                <a:cubicBezTo>
                  <a:pt x="285" y="2281"/>
                  <a:pt x="32" y="2787"/>
                  <a:pt x="32" y="3389"/>
                </a:cubicBezTo>
                <a:cubicBezTo>
                  <a:pt x="32" y="3991"/>
                  <a:pt x="222" y="4466"/>
                  <a:pt x="570" y="4846"/>
                </a:cubicBezTo>
                <a:cubicBezTo>
                  <a:pt x="887" y="5258"/>
                  <a:pt x="1426" y="5574"/>
                  <a:pt x="2154" y="5859"/>
                </a:cubicBezTo>
                <a:lnTo>
                  <a:pt x="2724" y="6081"/>
                </a:lnTo>
                <a:lnTo>
                  <a:pt x="2724" y="8614"/>
                </a:lnTo>
                <a:cubicBezTo>
                  <a:pt x="2312" y="8614"/>
                  <a:pt x="1869" y="8519"/>
                  <a:pt x="1362" y="8393"/>
                </a:cubicBezTo>
                <a:cubicBezTo>
                  <a:pt x="824" y="8266"/>
                  <a:pt x="380" y="8108"/>
                  <a:pt x="0" y="7918"/>
                </a:cubicBezTo>
                <a:lnTo>
                  <a:pt x="0" y="9343"/>
                </a:lnTo>
                <a:cubicBezTo>
                  <a:pt x="697" y="9660"/>
                  <a:pt x="1616" y="9850"/>
                  <a:pt x="2724" y="9850"/>
                </a:cubicBezTo>
                <a:lnTo>
                  <a:pt x="2724" y="11275"/>
                </a:lnTo>
                <a:lnTo>
                  <a:pt x="3642" y="11275"/>
                </a:lnTo>
                <a:lnTo>
                  <a:pt x="3642" y="9818"/>
                </a:lnTo>
                <a:cubicBezTo>
                  <a:pt x="4529" y="9723"/>
                  <a:pt x="5226" y="9470"/>
                  <a:pt x="5701" y="9026"/>
                </a:cubicBezTo>
                <a:cubicBezTo>
                  <a:pt x="6176" y="8614"/>
                  <a:pt x="6398" y="8076"/>
                  <a:pt x="6398" y="7411"/>
                </a:cubicBezTo>
                <a:cubicBezTo>
                  <a:pt x="6398" y="6904"/>
                  <a:pt x="6239" y="6461"/>
                  <a:pt x="5923" y="6081"/>
                </a:cubicBezTo>
                <a:cubicBezTo>
                  <a:pt x="5574" y="5733"/>
                  <a:pt x="5004" y="5384"/>
                  <a:pt x="4149" y="5068"/>
                </a:cubicBezTo>
                <a:lnTo>
                  <a:pt x="3642" y="4846"/>
                </a:lnTo>
                <a:lnTo>
                  <a:pt x="3642" y="2407"/>
                </a:lnTo>
                <a:cubicBezTo>
                  <a:pt x="4339" y="2471"/>
                  <a:pt x="5036" y="2629"/>
                  <a:pt x="5733" y="2914"/>
                </a:cubicBezTo>
                <a:lnTo>
                  <a:pt x="6239" y="1679"/>
                </a:lnTo>
                <a:cubicBezTo>
                  <a:pt x="5416" y="1331"/>
                  <a:pt x="4529" y="1141"/>
                  <a:pt x="3642" y="1109"/>
                </a:cubicBezTo>
                <a:lnTo>
                  <a:pt x="364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pic>
        <p:nvPicPr>
          <p:cNvPr id="205" name="Google Shape;20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3944" y="5873931"/>
            <a:ext cx="797050" cy="48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01853" y="6084209"/>
            <a:ext cx="707083" cy="70708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91;p30">
            <a:extLst>
              <a:ext uri="{FF2B5EF4-FFF2-40B4-BE49-F238E27FC236}">
                <a16:creationId xmlns:a16="http://schemas.microsoft.com/office/drawing/2014/main" id="{A987FF1F-A2F8-D640-AF65-754E144DE67F}"/>
              </a:ext>
            </a:extLst>
          </p:cNvPr>
          <p:cNvSpPr/>
          <p:nvPr/>
        </p:nvSpPr>
        <p:spPr>
          <a:xfrm>
            <a:off x="8787186" y="1577976"/>
            <a:ext cx="2881448" cy="1045617"/>
          </a:xfrm>
          <a:custGeom>
            <a:avLst/>
            <a:gdLst/>
            <a:ahLst/>
            <a:cxnLst/>
            <a:rect l="l" t="t" r="r" b="b"/>
            <a:pathLst>
              <a:path w="107961" h="21726" extrusionOk="0">
                <a:moveTo>
                  <a:pt x="10863" y="1"/>
                </a:moveTo>
                <a:cubicBezTo>
                  <a:pt x="4877" y="1"/>
                  <a:pt x="0" y="4878"/>
                  <a:pt x="0" y="10863"/>
                </a:cubicBezTo>
                <a:cubicBezTo>
                  <a:pt x="0" y="16849"/>
                  <a:pt x="4877" y="21726"/>
                  <a:pt x="10863" y="21726"/>
                </a:cubicBezTo>
                <a:lnTo>
                  <a:pt x="107960" y="21726"/>
                </a:lnTo>
                <a:lnTo>
                  <a:pt x="107960" y="1"/>
                </a:lnTo>
                <a:close/>
              </a:path>
            </a:pathLst>
          </a:custGeom>
          <a:solidFill>
            <a:srgbClr val="EFEFEF"/>
          </a:solidFill>
          <a:ln w="10300" cap="flat" cmpd="sng">
            <a:solidFill>
              <a:srgbClr val="C4C4C4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r"/>
            <a:r>
              <a:rPr lang="en-US" sz="1600" b="1" dirty="0">
                <a:latin typeface="Fira Sans"/>
                <a:ea typeface="Fira Sans"/>
                <a:cs typeface="Fira Sans"/>
                <a:sym typeface="Fira Sans"/>
              </a:rPr>
              <a:t>           </a:t>
            </a:r>
            <a:r>
              <a:rPr lang="en-US" sz="1400" b="1" dirty="0">
                <a:latin typeface="Fira Sans"/>
                <a:ea typeface="Fira Sans"/>
                <a:cs typeface="Fira Sans"/>
                <a:sym typeface="Fira Sans"/>
              </a:rPr>
              <a:t>Brand and Agency View Duration Media</a:t>
            </a:r>
          </a:p>
          <a:p>
            <a:pPr algn="r"/>
            <a:r>
              <a:rPr lang="en-US" sz="1400" b="1" dirty="0">
                <a:latin typeface="Fira Sans"/>
                <a:ea typeface="Fira Sans"/>
                <a:cs typeface="Fira Sans"/>
                <a:sym typeface="Fira Sans"/>
              </a:rPr>
              <a:t>Reporting and </a:t>
            </a:r>
          </a:p>
          <a:p>
            <a:pPr algn="r"/>
            <a:r>
              <a:rPr lang="en-US" sz="1400" b="1" dirty="0">
                <a:solidFill>
                  <a:srgbClr val="FF0000"/>
                </a:solidFill>
                <a:latin typeface="Fira Sans"/>
                <a:ea typeface="Fira Sans"/>
                <a:cs typeface="Fira Sans"/>
                <a:sym typeface="Fira Sans"/>
              </a:rPr>
              <a:t>DSP Invoices</a:t>
            </a:r>
          </a:p>
        </p:txBody>
      </p:sp>
      <p:pic>
        <p:nvPicPr>
          <p:cNvPr id="30" name="Google Shape;199;p30">
            <a:extLst>
              <a:ext uri="{FF2B5EF4-FFF2-40B4-BE49-F238E27FC236}">
                <a16:creationId xmlns:a16="http://schemas.microsoft.com/office/drawing/2014/main" id="{AA1502C6-2815-2C44-BDFC-2887110FB1F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2591" y="1974351"/>
            <a:ext cx="460897" cy="424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F1B8EE2C-99F1-4E41-BD9B-3C9914621FDA}"/>
              </a:ext>
            </a:extLst>
          </p:cNvPr>
          <p:cNvSpPr/>
          <p:nvPr/>
        </p:nvSpPr>
        <p:spPr>
          <a:xfrm rot="10800000">
            <a:off x="10104248" y="2731305"/>
            <a:ext cx="679762" cy="808622"/>
          </a:xfrm>
          <a:prstGeom prst="downArrow">
            <a:avLst/>
          </a:prstGeom>
          <a:solidFill>
            <a:srgbClr val="B784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9" dirty="0">
              <a:ln>
                <a:solidFill>
                  <a:srgbClr val="B78429"/>
                </a:solidFill>
              </a:ln>
            </a:endParaRPr>
          </a:p>
        </p:txBody>
      </p:sp>
      <p:sp>
        <p:nvSpPr>
          <p:cNvPr id="34" name="Google Shape;203;p30">
            <a:extLst>
              <a:ext uri="{FF2B5EF4-FFF2-40B4-BE49-F238E27FC236}">
                <a16:creationId xmlns:a16="http://schemas.microsoft.com/office/drawing/2014/main" id="{215015A4-0CEB-9E4E-8AA0-E91C4B4EB0A1}"/>
              </a:ext>
            </a:extLst>
          </p:cNvPr>
          <p:cNvSpPr/>
          <p:nvPr/>
        </p:nvSpPr>
        <p:spPr>
          <a:xfrm>
            <a:off x="7771299" y="1974351"/>
            <a:ext cx="274041" cy="482933"/>
          </a:xfrm>
          <a:custGeom>
            <a:avLst/>
            <a:gdLst/>
            <a:ahLst/>
            <a:cxnLst/>
            <a:rect l="l" t="t" r="r" b="b"/>
            <a:pathLst>
              <a:path w="6398" h="11275" extrusionOk="0">
                <a:moveTo>
                  <a:pt x="2724" y="2439"/>
                </a:moveTo>
                <a:lnTo>
                  <a:pt x="2724" y="4529"/>
                </a:lnTo>
                <a:cubicBezTo>
                  <a:pt x="2312" y="4371"/>
                  <a:pt x="2027" y="4181"/>
                  <a:pt x="1869" y="4022"/>
                </a:cubicBezTo>
                <a:cubicBezTo>
                  <a:pt x="1711" y="3864"/>
                  <a:pt x="1616" y="3642"/>
                  <a:pt x="1616" y="3389"/>
                </a:cubicBezTo>
                <a:cubicBezTo>
                  <a:pt x="1616" y="3136"/>
                  <a:pt x="1711" y="2914"/>
                  <a:pt x="1901" y="2756"/>
                </a:cubicBezTo>
                <a:cubicBezTo>
                  <a:pt x="2091" y="2597"/>
                  <a:pt x="2376" y="2471"/>
                  <a:pt x="2724" y="2439"/>
                </a:cubicBezTo>
                <a:close/>
                <a:moveTo>
                  <a:pt x="3642" y="6398"/>
                </a:moveTo>
                <a:cubicBezTo>
                  <a:pt x="4054" y="6556"/>
                  <a:pt x="4371" y="6714"/>
                  <a:pt x="4529" y="6873"/>
                </a:cubicBezTo>
                <a:cubicBezTo>
                  <a:pt x="4719" y="7063"/>
                  <a:pt x="4814" y="7253"/>
                  <a:pt x="4814" y="7538"/>
                </a:cubicBezTo>
                <a:cubicBezTo>
                  <a:pt x="4814" y="8076"/>
                  <a:pt x="4434" y="8424"/>
                  <a:pt x="3642" y="8551"/>
                </a:cubicBezTo>
                <a:lnTo>
                  <a:pt x="3642" y="6398"/>
                </a:lnTo>
                <a:close/>
                <a:moveTo>
                  <a:pt x="2724" y="1"/>
                </a:moveTo>
                <a:lnTo>
                  <a:pt x="2724" y="1141"/>
                </a:lnTo>
                <a:cubicBezTo>
                  <a:pt x="1901" y="1236"/>
                  <a:pt x="1236" y="1457"/>
                  <a:pt x="761" y="1869"/>
                </a:cubicBezTo>
                <a:cubicBezTo>
                  <a:pt x="285" y="2281"/>
                  <a:pt x="32" y="2787"/>
                  <a:pt x="32" y="3389"/>
                </a:cubicBezTo>
                <a:cubicBezTo>
                  <a:pt x="32" y="3991"/>
                  <a:pt x="222" y="4466"/>
                  <a:pt x="570" y="4846"/>
                </a:cubicBezTo>
                <a:cubicBezTo>
                  <a:pt x="887" y="5258"/>
                  <a:pt x="1426" y="5574"/>
                  <a:pt x="2154" y="5859"/>
                </a:cubicBezTo>
                <a:lnTo>
                  <a:pt x="2724" y="6081"/>
                </a:lnTo>
                <a:lnTo>
                  <a:pt x="2724" y="8614"/>
                </a:lnTo>
                <a:cubicBezTo>
                  <a:pt x="2312" y="8614"/>
                  <a:pt x="1869" y="8519"/>
                  <a:pt x="1362" y="8393"/>
                </a:cubicBezTo>
                <a:cubicBezTo>
                  <a:pt x="824" y="8266"/>
                  <a:pt x="380" y="8108"/>
                  <a:pt x="0" y="7918"/>
                </a:cubicBezTo>
                <a:lnTo>
                  <a:pt x="0" y="9343"/>
                </a:lnTo>
                <a:cubicBezTo>
                  <a:pt x="697" y="9660"/>
                  <a:pt x="1616" y="9850"/>
                  <a:pt x="2724" y="9850"/>
                </a:cubicBezTo>
                <a:lnTo>
                  <a:pt x="2724" y="11275"/>
                </a:lnTo>
                <a:lnTo>
                  <a:pt x="3642" y="11275"/>
                </a:lnTo>
                <a:lnTo>
                  <a:pt x="3642" y="9818"/>
                </a:lnTo>
                <a:cubicBezTo>
                  <a:pt x="4529" y="9723"/>
                  <a:pt x="5226" y="9470"/>
                  <a:pt x="5701" y="9026"/>
                </a:cubicBezTo>
                <a:cubicBezTo>
                  <a:pt x="6176" y="8614"/>
                  <a:pt x="6398" y="8076"/>
                  <a:pt x="6398" y="7411"/>
                </a:cubicBezTo>
                <a:cubicBezTo>
                  <a:pt x="6398" y="6904"/>
                  <a:pt x="6239" y="6461"/>
                  <a:pt x="5923" y="6081"/>
                </a:cubicBezTo>
                <a:cubicBezTo>
                  <a:pt x="5574" y="5733"/>
                  <a:pt x="5004" y="5384"/>
                  <a:pt x="4149" y="5068"/>
                </a:cubicBezTo>
                <a:lnTo>
                  <a:pt x="3642" y="4846"/>
                </a:lnTo>
                <a:lnTo>
                  <a:pt x="3642" y="2407"/>
                </a:lnTo>
                <a:cubicBezTo>
                  <a:pt x="4339" y="2471"/>
                  <a:pt x="5036" y="2629"/>
                  <a:pt x="5733" y="2914"/>
                </a:cubicBezTo>
                <a:lnTo>
                  <a:pt x="6239" y="1679"/>
                </a:lnTo>
                <a:cubicBezTo>
                  <a:pt x="5416" y="1331"/>
                  <a:pt x="4529" y="1141"/>
                  <a:pt x="3642" y="1109"/>
                </a:cubicBezTo>
                <a:lnTo>
                  <a:pt x="364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endParaRPr sz="4799" dirty="0"/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5FE38D9A-3897-7D4C-AD4E-42C5F84F1BC4}"/>
              </a:ext>
            </a:extLst>
          </p:cNvPr>
          <p:cNvSpPr/>
          <p:nvPr/>
        </p:nvSpPr>
        <p:spPr>
          <a:xfrm rot="5400000">
            <a:off x="7504086" y="5665272"/>
            <a:ext cx="679762" cy="808622"/>
          </a:xfrm>
          <a:prstGeom prst="downArrow">
            <a:avLst/>
          </a:prstGeom>
          <a:solidFill>
            <a:srgbClr val="B784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9" dirty="0">
              <a:ln>
                <a:solidFill>
                  <a:srgbClr val="B78429"/>
                </a:solidFill>
              </a:ln>
            </a:endParaRPr>
          </a:p>
        </p:txBody>
      </p:sp>
      <p:sp>
        <p:nvSpPr>
          <p:cNvPr id="33" name="Google Shape;192;p30">
            <a:extLst>
              <a:ext uri="{FF2B5EF4-FFF2-40B4-BE49-F238E27FC236}">
                <a16:creationId xmlns:a16="http://schemas.microsoft.com/office/drawing/2014/main" id="{434C058E-155D-E94A-8A76-73F56B1D0E0B}"/>
              </a:ext>
            </a:extLst>
          </p:cNvPr>
          <p:cNvSpPr/>
          <p:nvPr/>
        </p:nvSpPr>
        <p:spPr>
          <a:xfrm>
            <a:off x="8212996" y="5469467"/>
            <a:ext cx="2881448" cy="1200233"/>
          </a:xfrm>
          <a:custGeom>
            <a:avLst/>
            <a:gdLst/>
            <a:ahLst/>
            <a:cxnLst/>
            <a:rect l="l" t="t" r="r" b="b"/>
            <a:pathLst>
              <a:path w="107961" h="21694" extrusionOk="0">
                <a:moveTo>
                  <a:pt x="10863" y="0"/>
                </a:moveTo>
                <a:cubicBezTo>
                  <a:pt x="4877" y="0"/>
                  <a:pt x="0" y="4846"/>
                  <a:pt x="0" y="10863"/>
                </a:cubicBezTo>
                <a:cubicBezTo>
                  <a:pt x="0" y="16848"/>
                  <a:pt x="4877" y="21694"/>
                  <a:pt x="10863" y="21694"/>
                </a:cubicBezTo>
                <a:lnTo>
                  <a:pt x="107960" y="21694"/>
                </a:lnTo>
                <a:lnTo>
                  <a:pt x="107960" y="0"/>
                </a:lnTo>
                <a:close/>
              </a:path>
            </a:pathLst>
          </a:custGeom>
          <a:solidFill>
            <a:srgbClr val="EFEFEF"/>
          </a:solidFill>
          <a:ln w="10300" cap="flat" cmpd="sng">
            <a:solidFill>
              <a:srgbClr val="C4C4C4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r">
              <a:lnSpc>
                <a:spcPct val="115000"/>
              </a:lnSpc>
            </a:pPr>
            <a:r>
              <a:rPr lang="en-US" sz="1400" b="1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Duration Media</a:t>
            </a:r>
          </a:p>
          <a:p>
            <a:pPr algn="r">
              <a:lnSpc>
                <a:spcPct val="115000"/>
              </a:lnSpc>
            </a:pPr>
            <a:r>
              <a:rPr lang="en-US" sz="1400" b="1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Wraps Agency Creative</a:t>
            </a:r>
          </a:p>
          <a:p>
            <a:pPr algn="r">
              <a:lnSpc>
                <a:spcPct val="115000"/>
              </a:lnSpc>
            </a:pPr>
            <a:r>
              <a:rPr lang="en-US" sz="1400" b="1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With</a:t>
            </a:r>
            <a:r>
              <a:rPr lang="en-US" sz="1400" b="1" i="1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VaaS™ Ad Tech</a:t>
            </a:r>
            <a:endParaRPr lang="en-US" sz="1400" b="1" i="1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37" name="Google Shape;199;p30">
            <a:extLst>
              <a:ext uri="{FF2B5EF4-FFF2-40B4-BE49-F238E27FC236}">
                <a16:creationId xmlns:a16="http://schemas.microsoft.com/office/drawing/2014/main" id="{3D487BC5-02F2-DD42-8A97-C6128872A36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13237" y="3849800"/>
            <a:ext cx="608202" cy="58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05;p30">
            <a:extLst>
              <a:ext uri="{FF2B5EF4-FFF2-40B4-BE49-F238E27FC236}">
                <a16:creationId xmlns:a16="http://schemas.microsoft.com/office/drawing/2014/main" id="{A5CE3B2A-54A1-624A-96D3-3D145119CBA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4198" y="5821458"/>
            <a:ext cx="797050" cy="48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computer monitor with a mountai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09CE092D-4447-DE4C-A056-175E88310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714" y="1300253"/>
            <a:ext cx="4439612" cy="3509755"/>
          </a:xfrm>
          <a:prstGeom prst="rect">
            <a:avLst/>
          </a:prstGeom>
        </p:spPr>
      </p:pic>
      <p:pic>
        <p:nvPicPr>
          <p:cNvPr id="39" name="Picture 3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B1B43E5-5938-0C4E-A4DE-B43602F6CF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500" r="5294" b="20208"/>
          <a:stretch/>
        </p:blipFill>
        <p:spPr>
          <a:xfrm>
            <a:off x="4105973" y="1568166"/>
            <a:ext cx="4131327" cy="2278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515652-B5BC-0841-8467-C49CEEA276C6}"/>
              </a:ext>
            </a:extLst>
          </p:cNvPr>
          <p:cNvSpPr/>
          <p:nvPr/>
        </p:nvSpPr>
        <p:spPr>
          <a:xfrm>
            <a:off x="6916672" y="2973670"/>
            <a:ext cx="987967" cy="873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9500D-90FF-BB4E-B5EE-3709CD3D3A88}"/>
              </a:ext>
            </a:extLst>
          </p:cNvPr>
          <p:cNvSpPr/>
          <p:nvPr/>
        </p:nvSpPr>
        <p:spPr>
          <a:xfrm>
            <a:off x="4753473" y="4788432"/>
            <a:ext cx="275529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36F223-6D4F-8E4C-81B3-DBD159976B04}"/>
              </a:ext>
            </a:extLst>
          </p:cNvPr>
          <p:cNvSpPr txBox="1"/>
          <p:nvPr/>
        </p:nvSpPr>
        <p:spPr>
          <a:xfrm>
            <a:off x="5183404" y="4785930"/>
            <a:ext cx="1883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Pub Agrees Not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to Refresh The Ad</a:t>
            </a:r>
          </a:p>
        </p:txBody>
      </p:sp>
      <p:pic>
        <p:nvPicPr>
          <p:cNvPr id="5" name="Picture 4" descr="A picture containing text, screenshot, logo, green&#10;&#10;Description automatically generated">
            <a:extLst>
              <a:ext uri="{FF2B5EF4-FFF2-40B4-BE49-F238E27FC236}">
                <a16:creationId xmlns:a16="http://schemas.microsoft.com/office/drawing/2014/main" id="{5961FFAC-B9B4-C3A0-25B0-3F4CB50D48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8495" y="1936695"/>
            <a:ext cx="1598747" cy="1350202"/>
          </a:xfrm>
          <a:prstGeom prst="rect">
            <a:avLst/>
          </a:prstGeom>
        </p:spPr>
      </p:pic>
      <p:pic>
        <p:nvPicPr>
          <p:cNvPr id="12" name="Picture 11" descr="A picture containing text, toy, cartoon, LEGO&#10;&#10;Description automatically generated">
            <a:extLst>
              <a:ext uri="{FF2B5EF4-FFF2-40B4-BE49-F238E27FC236}">
                <a16:creationId xmlns:a16="http://schemas.microsoft.com/office/drawing/2014/main" id="{306BEA4E-0472-C5AA-3B53-5CE78188DE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9902" y="1931447"/>
            <a:ext cx="1666945" cy="1391475"/>
          </a:xfrm>
          <a:prstGeom prst="rect">
            <a:avLst/>
          </a:prstGeom>
        </p:spPr>
      </p:pic>
      <p:pic>
        <p:nvPicPr>
          <p:cNvPr id="16" name="Picture 15" descr="A screenshot of a video credit card&#10;&#10;Description automatically generated with low confidence">
            <a:extLst>
              <a:ext uri="{FF2B5EF4-FFF2-40B4-BE49-F238E27FC236}">
                <a16:creationId xmlns:a16="http://schemas.microsoft.com/office/drawing/2014/main" id="{985C24E5-5844-FFBA-E880-851C0E5737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8948" y="1924131"/>
            <a:ext cx="1731849" cy="1430033"/>
          </a:xfrm>
          <a:prstGeom prst="rect">
            <a:avLst/>
          </a:prstGeom>
        </p:spPr>
      </p:pic>
      <p:pic>
        <p:nvPicPr>
          <p:cNvPr id="21" name="Picture 20" descr="A picture containing text, cartoon, toy, animated cartoon&#10;&#10;Description automatically generated">
            <a:extLst>
              <a:ext uri="{FF2B5EF4-FFF2-40B4-BE49-F238E27FC236}">
                <a16:creationId xmlns:a16="http://schemas.microsoft.com/office/drawing/2014/main" id="{D5032FD7-05F7-8AF6-5A0F-881BAF3662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07630" y="1927850"/>
            <a:ext cx="1729274" cy="145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2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 animBg="1"/>
      <p:bldP spid="180" grpId="0" animBg="1"/>
      <p:bldP spid="185" grpId="0" animBg="1"/>
      <p:bldP spid="188" grpId="0" animBg="1"/>
      <p:bldP spid="190" grpId="0" animBg="1"/>
      <p:bldP spid="191" grpId="0" animBg="1"/>
      <p:bldP spid="191" grpId="1" animBg="1"/>
      <p:bldP spid="192" grpId="0" animBg="1"/>
      <p:bldP spid="193" grpId="0" animBg="1"/>
      <p:bldP spid="194" grpId="0"/>
      <p:bldP spid="195" grpId="0"/>
      <p:bldP spid="196" grpId="0"/>
      <p:bldP spid="198" grpId="0" animBg="1"/>
      <p:bldP spid="203" grpId="0" animBg="1"/>
      <p:bldP spid="28" grpId="0" animBg="1"/>
      <p:bldP spid="2" grpId="0" animBg="1"/>
      <p:bldP spid="36" grpId="0" animBg="1"/>
      <p:bldP spid="33" grpId="0" animBg="1"/>
      <p:bldP spid="6" grpId="0" animBg="1"/>
      <p:bldP spid="10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78084</TotalTime>
  <Words>595</Words>
  <Application>Microsoft Macintosh PowerPoint</Application>
  <PresentationFormat>Widescreen</PresentationFormat>
  <Paragraphs>116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DM Sans</vt:lpstr>
      <vt:lpstr>Fira Sans</vt:lpstr>
      <vt:lpstr>Fira Sans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Batkin</dc:creator>
  <cp:lastModifiedBy>Andrew Batkin</cp:lastModifiedBy>
  <cp:revision>81</cp:revision>
  <dcterms:created xsi:type="dcterms:W3CDTF">2022-01-31T21:24:44Z</dcterms:created>
  <dcterms:modified xsi:type="dcterms:W3CDTF">2023-05-11T17:29:37Z</dcterms:modified>
</cp:coreProperties>
</file>